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_rels/presentation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32.xml" ContentType="application/vnd.openxmlformats-officedocument.presentationml.slide+xml"/>
  <Override PartName="/ppt/slides/slide11.xml" ContentType="application/vnd.openxmlformats-officedocument.presentationml.slide+xml"/>
  <Override PartName="/ppt/slides/slide33.xml" ContentType="application/vnd.openxmlformats-officedocument.presentationml.slide+xml"/>
  <Override PartName="/ppt/slides/slide12.xml" ContentType="application/vnd.openxmlformats-officedocument.presentationml.slide+xml"/>
  <Override PartName="/ppt/slides/slide34.xml" ContentType="application/vnd.openxmlformats-officedocument.presentationml.slide+xml"/>
  <Override PartName="/ppt/slides/slide13.xml" ContentType="application/vnd.openxmlformats-officedocument.presentationml.slide+xml"/>
  <Override PartName="/ppt/slides/slide35.xml" ContentType="application/vnd.openxmlformats-officedocument.presentationml.slide+xml"/>
  <Override PartName="/ppt/slides/slide14.xml" ContentType="application/vnd.openxmlformats-officedocument.presentationml.slide+xml"/>
  <Override PartName="/ppt/slides/slide36.xml" ContentType="application/vnd.openxmlformats-officedocument.presentationml.slide+xml"/>
  <Override PartName="/ppt/slides/slide15.xml" ContentType="application/vnd.openxmlformats-officedocument.presentationml.slide+xml"/>
  <Override PartName="/ppt/slides/slide37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s/slide17.xml" ContentType="application/vnd.openxmlformats-officedocument.presentationml.slide+xml"/>
  <Override PartName="/ppt/slides/slide39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42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32.xml.rels" ContentType="application/vnd.openxmlformats-package.relationships+xml"/>
  <Override PartName="/ppt/slides/_rels/slide10.xml.rels" ContentType="application/vnd.openxmlformats-package.relationships+xml"/>
  <Override PartName="/ppt/slides/_rels/slide33.xml.rels" ContentType="application/vnd.openxmlformats-package.relationships+xml"/>
  <Override PartName="/ppt/slides/_rels/slide11.xml.rels" ContentType="application/vnd.openxmlformats-package.relationships+xml"/>
  <Override PartName="/ppt/slides/_rels/slide34.xml.rels" ContentType="application/vnd.openxmlformats-package.relationships+xml"/>
  <Override PartName="/ppt/slides/_rels/slide12.xml.rels" ContentType="application/vnd.openxmlformats-package.relationships+xml"/>
  <Override PartName="/ppt/slides/_rels/slide35.xml.rels" ContentType="application/vnd.openxmlformats-package.relationships+xml"/>
  <Override PartName="/ppt/slides/_rels/slide13.xml.rels" ContentType="application/vnd.openxmlformats-package.relationships+xml"/>
  <Override PartName="/ppt/slides/_rels/slide36.xml.rels" ContentType="application/vnd.openxmlformats-package.relationships+xml"/>
  <Override PartName="/ppt/slides/_rels/slide14.xml.rels" ContentType="application/vnd.openxmlformats-package.relationships+xml"/>
  <Override PartName="/ppt/slides/_rels/slide37.xml.rels" ContentType="application/vnd.openxmlformats-package.relationships+xml"/>
  <Override PartName="/ppt/slides/_rels/slide15.xml.rels" ContentType="application/vnd.openxmlformats-package.relationships+xml"/>
  <Override PartName="/ppt/slides/_rels/slide38.xml.rels" ContentType="application/vnd.openxmlformats-package.relationships+xml"/>
  <Override PartName="/ppt/slides/_rels/slide16.xml.rels" ContentType="application/vnd.openxmlformats-package.relationships+xml"/>
  <Override PartName="/ppt/slides/_rels/slide39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42.xml.rels" ContentType="application/vnd.openxmlformats-package.relationships+xml"/>
  <Override PartName="/ppt/slides/_rels/slide20.xml.rels" ContentType="application/vnd.openxmlformats-package.relationships+xml"/>
  <Override PartName="/ppt/slides/_rels/slide43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slide21.xml" ContentType="application/vnd.openxmlformats-officedocument.presentationml.slide+xml"/>
  <Override PartName="/ppt/slides/slide43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media/image1.png" ContentType="image/png"/>
  <Override PartName="/ppt/media/image2.jpeg" ContentType="image/jpeg"/>
  <Override PartName="/ppt/media/image34.png" ContentType="image/png"/>
  <Override PartName="/ppt/media/image12.png" ContentType="image/png"/>
  <Override PartName="/ppt/media/image7.png" ContentType="image/png"/>
  <Override PartName="/ppt/media/image3.jpeg" ContentType="image/jpeg"/>
  <Override PartName="/ppt/media/image31.png" ContentType="image/png"/>
  <Override PartName="/ppt/media/image4.png" ContentType="image/png"/>
  <Override PartName="/ppt/media/image5.png" ContentType="image/png"/>
  <Override PartName="/ppt/media/image10.png" ContentType="image/png"/>
  <Override PartName="/ppt/media/image32.png" ContentType="image/png"/>
  <Override PartName="/ppt/media/image39.jpeg" ContentType="image/jpeg"/>
  <Override PartName="/ppt/media/image6.jpeg" ContentType="image/jpeg"/>
  <Override PartName="/ppt/media/image11.jpeg" ContentType="image/jpeg"/>
  <Override PartName="/ppt/media/image16.png" ContentType="image/png"/>
  <Override PartName="/ppt/media/image38.png" ContentType="image/png"/>
  <Override PartName="/ppt/media/image8.png" ContentType="image/png"/>
  <Override PartName="/ppt/media/image13.png" ContentType="image/png"/>
  <Override PartName="/ppt/media/image25.jpeg" ContentType="image/jpeg"/>
  <Override PartName="/ppt/media/image35.png" ContentType="image/png"/>
  <Override PartName="/ppt/media/image9.png" ContentType="image/png"/>
  <Override PartName="/ppt/media/image14.png" ContentType="image/png"/>
  <Override PartName="/ppt/media/image36.png" ContentType="image/png"/>
  <Override PartName="/ppt/media/image15.png" ContentType="image/png"/>
  <Override PartName="/ppt/media/image23.jpeg" ContentType="image/jpeg"/>
  <Override PartName="/ppt/media/image37.png" ContentType="image/png"/>
  <Override PartName="/ppt/media/image17.png" ContentType="image/png"/>
  <Override PartName="/ppt/media/image21.jpeg" ContentType="image/jpeg"/>
  <Override PartName="/ppt/media/image18.jpeg" ContentType="image/jpeg"/>
  <Override PartName="/ppt/media/image42.png" ContentType="image/png"/>
  <Override PartName="/ppt/media/image19.png" ContentType="image/png"/>
  <Override PartName="/ppt/media/image41.jpeg" ContentType="image/jpeg"/>
  <Override PartName="/ppt/media/image20.jpeg" ContentType="image/jpeg"/>
  <Override PartName="/ppt/media/image29.png" ContentType="image/png"/>
  <Override PartName="/ppt/media/image22.jpeg" ContentType="image/jpeg"/>
  <Override PartName="/ppt/media/image24.jpeg" ContentType="image/jpeg"/>
  <Override PartName="/ppt/media/image26.png" ContentType="image/png"/>
  <Override PartName="/ppt/media/image27.jpeg" ContentType="image/jpeg"/>
  <Override PartName="/ppt/media/image33.png" ContentType="image/png"/>
  <Override PartName="/ppt/media/image28.png" ContentType="image/png"/>
  <Override PartName="/ppt/media/image30.png" ContentType="image/png"/>
  <Override PartName="/ppt/media/image40.jpeg" ContentType="image/jpeg"/>
  <Override PartName="/ppt/media/image43.png" ContentType="image/png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2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2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jpeg"/><Relationship Id="rId3" Type="http://schemas.openxmlformats.org/officeDocument/2006/relationships/image" Target="../media/image28.png"/><Relationship Id="rId4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25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25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hyperlink" Target="https://upload.wikimedia.org/wikipedia/commons/d/d3/Augsburg_-_Markt.jpg" TargetMode="External"/><Relationship Id="rId2" Type="http://schemas.openxmlformats.org/officeDocument/2006/relationships/image" Target="../media/image39.jpeg"/><Relationship Id="rId3" Type="http://schemas.openxmlformats.org/officeDocument/2006/relationships/image" Target="../media/image40.jpeg"/><Relationship Id="rId4" Type="http://schemas.openxmlformats.org/officeDocument/2006/relationships/slideLayout" Target="../slideLayouts/slideLayout2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hyperlink" Target="https://upload.wikimedia.org/wikipedia/commons/e/e9/Allianz_Arena_2008-02-09.jpg" TargetMode="External"/><Relationship Id="rId2" Type="http://schemas.openxmlformats.org/officeDocument/2006/relationships/hyperlink" Target="https://commons.wikimedia.org/w/index.php?curid=4451699" TargetMode="External"/><Relationship Id="rId3" Type="http://schemas.openxmlformats.org/officeDocument/2006/relationships/image" Target="../media/image41.jpe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slideLayout" Target="../slideLayouts/slideLayout25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hyperlink" Target="https://www.t4-denkmal.de/Planung-und-Organisation" TargetMode="External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417240" y="3566880"/>
            <a:ext cx="11345760" cy="145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/>
          </a:bodyPr>
          <a:p>
            <a:pPr algn="ctr">
              <a:lnSpc>
                <a:spcPct val="90000"/>
              </a:lnSpc>
            </a:pPr>
            <a:endParaRPr b="0" lang="de-DE" sz="20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15" name="CustomShape 2"/>
          <p:cNvSpPr/>
          <p:nvPr/>
        </p:nvSpPr>
        <p:spPr>
          <a:xfrm>
            <a:off x="72000" y="5040000"/>
            <a:ext cx="11807640" cy="142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0" lang="de-DE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Ev.-luth. Kirchengemeinde St. Moriz und Kath. Pfarrgemeinde St. Augustin Coburg</a:t>
            </a:r>
            <a:endParaRPr b="0" lang="de-DE" sz="2600" spc="-1" strike="noStrike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90000"/>
              </a:lnSpc>
              <a:tabLst>
                <a:tab algn="l" pos="0"/>
              </a:tabLst>
            </a:pPr>
            <a:endParaRPr b="0" lang="de-DE" sz="2600" spc="-1" strike="noStrike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Gabi Ketteler, Sven Raitzig, Susanne Schneider, Dr. Klaus Schnell, Andreas Stahl, Dr. Peter Fisch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90000"/>
              </a:lnSpc>
              <a:spcBef>
                <a:spcPts val="150"/>
              </a:spcBef>
              <a:tabLst>
                <a:tab algn="l" pos="0"/>
              </a:tabLst>
            </a:pPr>
            <a:r>
              <a:rPr b="0" lang="de-DE" sz="2600" spc="-1" strike="noStrike">
                <a:solidFill>
                  <a:srgbClr val="000000"/>
                </a:solidFill>
                <a:latin typeface="Calibri"/>
                <a:ea typeface="DejaVu Sans"/>
              </a:rPr>
              <a:t>10. Januar 2024</a:t>
            </a:r>
            <a:endParaRPr b="0" lang="de-DE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6" name="" descr=""/>
          <p:cNvPicPr/>
          <p:nvPr/>
        </p:nvPicPr>
        <p:blipFill>
          <a:blip r:embed="rId1"/>
          <a:stretch/>
        </p:blipFill>
        <p:spPr>
          <a:xfrm rot="21596400">
            <a:off x="2030400" y="564480"/>
            <a:ext cx="7039080" cy="4254840"/>
          </a:xfrm>
          <a:prstGeom prst="rect">
            <a:avLst/>
          </a:prstGeom>
          <a:ln w="0">
            <a:noFill/>
          </a:ln>
        </p:spPr>
      </p:pic>
      <p:sp>
        <p:nvSpPr>
          <p:cNvPr id="117" name=""/>
          <p:cNvSpPr/>
          <p:nvPr/>
        </p:nvSpPr>
        <p:spPr>
          <a:xfrm>
            <a:off x="432000" y="6552000"/>
            <a:ext cx="11230200" cy="39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Quelle: Família Imperial do Brasil (CD com fotos do Museu Imperial em Petrópolis), CC BY-SA 4.0 &lt;https://creativecommons.org/licenses/by-sa/4.0&gt;, via Wikimedia Commons 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/>
          <p:cNvSpPr/>
          <p:nvPr/>
        </p:nvSpPr>
        <p:spPr>
          <a:xfrm>
            <a:off x="838080" y="365040"/>
            <a:ext cx="10511640" cy="132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de-DE" sz="4400" spc="-1" strike="noStrike">
                <a:solidFill>
                  <a:srgbClr val="0070c0"/>
                </a:solidFill>
                <a:latin typeface="Calibri"/>
                <a:ea typeface="DejaVu Sans"/>
              </a:rPr>
              <a:t>Begutachtung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CustomShape 2"/>
          <p:cNvSpPr/>
          <p:nvPr/>
        </p:nvSpPr>
        <p:spPr>
          <a:xfrm>
            <a:off x="838080" y="1825560"/>
            <a:ext cx="10511640" cy="434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de-DE" sz="28600" spc="-1" strike="noStrike">
                <a:solidFill>
                  <a:srgbClr val="c00000"/>
                </a:solidFill>
                <a:latin typeface="Calibri"/>
                <a:ea typeface="DejaVu Sans"/>
              </a:rPr>
              <a:t>+</a:t>
            </a:r>
            <a:r>
              <a:rPr b="1" lang="de-DE" sz="28600" spc="-1" strike="noStrike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b="1" lang="de-DE" sz="28600" spc="-1" strike="noStrike">
                <a:solidFill>
                  <a:srgbClr val="0070c0"/>
                </a:solidFill>
                <a:latin typeface="Calibri"/>
                <a:ea typeface="DejaVu Sans"/>
              </a:rPr>
              <a:t>- </a:t>
            </a:r>
            <a:r>
              <a:rPr b="1" lang="de-DE" sz="28600" spc="-1" strike="noStrike">
                <a:solidFill>
                  <a:srgbClr val="000000"/>
                </a:solidFill>
                <a:latin typeface="Calibri"/>
                <a:ea typeface="DejaVu Sans"/>
              </a:rPr>
              <a:t> ?</a:t>
            </a:r>
            <a:endParaRPr b="0" lang="de-DE" sz="28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CustomShape 3"/>
          <p:cNvSpPr/>
          <p:nvPr/>
        </p:nvSpPr>
        <p:spPr>
          <a:xfrm>
            <a:off x="4038480" y="6356520"/>
            <a:ext cx="41108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54" name="CustomShape 4"/>
          <p:cNvSpPr/>
          <p:nvPr/>
        </p:nvSpPr>
        <p:spPr>
          <a:xfrm>
            <a:off x="8610480" y="6356520"/>
            <a:ext cx="27392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EAA1C5E4-112E-4E9C-A9EC-54C495117DEC}" type="slidenum"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838080" y="365040"/>
            <a:ext cx="10511640" cy="83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de-DE" sz="4400" spc="-1" strike="noStrike">
                <a:solidFill>
                  <a:srgbClr val="0070c0"/>
                </a:solidFill>
                <a:latin typeface="Calibri"/>
                <a:ea typeface="DejaVu Sans"/>
              </a:rPr>
              <a:t>Die grauen Busse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6" name="Inhaltsplatzhalter 6" descr="Ein Bild, das draußen, LKW, Auto, Himmel enthält.&#10;&#10;Automatisch generierte Beschreibung"/>
          <p:cNvPicPr/>
          <p:nvPr/>
        </p:nvPicPr>
        <p:blipFill>
          <a:blip r:embed="rId1"/>
          <a:stretch/>
        </p:blipFill>
        <p:spPr>
          <a:xfrm>
            <a:off x="4650480" y="1305000"/>
            <a:ext cx="7002000" cy="4943160"/>
          </a:xfrm>
          <a:prstGeom prst="rect">
            <a:avLst/>
          </a:prstGeom>
          <a:ln w="0">
            <a:noFill/>
          </a:ln>
        </p:spPr>
      </p:pic>
      <p:sp>
        <p:nvSpPr>
          <p:cNvPr id="157" name="CustomShape 2"/>
          <p:cNvSpPr/>
          <p:nvPr/>
        </p:nvSpPr>
        <p:spPr>
          <a:xfrm>
            <a:off x="838080" y="6356520"/>
            <a:ext cx="105116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Quelle: Von Unbekannt - Dokumentationsstelle Hartheim , CC BY-SA 3.0, https://commons.wikimedia.org/w/index.php?curid=3405322 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CustomShape 3"/>
          <p:cNvSpPr/>
          <p:nvPr/>
        </p:nvSpPr>
        <p:spPr>
          <a:xfrm>
            <a:off x="8610480" y="6356520"/>
            <a:ext cx="27392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55C8191B-B1FF-4C8B-B275-99DF9B97386F}" type="slidenum"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838080" y="365040"/>
            <a:ext cx="10511640" cy="132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de-DE" sz="4400" spc="-1" strike="noStrike">
                <a:solidFill>
                  <a:srgbClr val="0070c0"/>
                </a:solidFill>
                <a:latin typeface="Calibri"/>
                <a:ea typeface="DejaVu Sans"/>
              </a:rPr>
              <a:t>Tötungsanstalten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CustomShape 2"/>
          <p:cNvSpPr/>
          <p:nvPr/>
        </p:nvSpPr>
        <p:spPr>
          <a:xfrm>
            <a:off x="872640" y="6310440"/>
            <a:ext cx="41108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Quelle:  https://www.t4-denkmal.de/Die-T4-Morde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CustomShape 3"/>
          <p:cNvSpPr/>
          <p:nvPr/>
        </p:nvSpPr>
        <p:spPr>
          <a:xfrm>
            <a:off x="8610480" y="6356520"/>
            <a:ext cx="27392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3892C0A5-7408-4839-A9D9-443022A10F5B}" type="slidenum"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2" name="Inhaltsplatzhalter 11" descr="Ein Bild, das Text, Karte enthält.&#10;&#10;Automatisch generierte Beschreibung"/>
          <p:cNvPicPr/>
          <p:nvPr/>
        </p:nvPicPr>
        <p:blipFill>
          <a:blip r:embed="rId1"/>
          <a:stretch/>
        </p:blipFill>
        <p:spPr>
          <a:xfrm>
            <a:off x="4987440" y="947880"/>
            <a:ext cx="6488280" cy="5492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838080" y="365040"/>
            <a:ext cx="10511640" cy="132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de-DE" sz="4400" spc="-1" strike="noStrike">
                <a:solidFill>
                  <a:srgbClr val="0070c0"/>
                </a:solidFill>
                <a:latin typeface="Calibri"/>
                <a:ea typeface="DejaVu Sans"/>
              </a:rPr>
              <a:t>Schloss Hartheim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CustomShape 2"/>
          <p:cNvSpPr/>
          <p:nvPr/>
        </p:nvSpPr>
        <p:spPr>
          <a:xfrm>
            <a:off x="982080" y="6173640"/>
            <a:ext cx="1022400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Quelle: Eigenes Photo 2019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CustomShape 3"/>
          <p:cNvSpPr/>
          <p:nvPr/>
        </p:nvSpPr>
        <p:spPr>
          <a:xfrm>
            <a:off x="8610480" y="6356520"/>
            <a:ext cx="27392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51ECFA6E-4F84-45D3-B34C-F46527A4E5DB}" type="slidenum"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6" name="Inhaltsplatzhalter 10" descr="Ein Bild, das Himmel, Gebäude, Gras, draußen enthält.&#10;&#10;Automatisch generierte Beschreibung"/>
          <p:cNvPicPr/>
          <p:nvPr/>
        </p:nvPicPr>
        <p:blipFill>
          <a:blip r:embed="rId1"/>
          <a:stretch/>
        </p:blipFill>
        <p:spPr>
          <a:xfrm>
            <a:off x="2046240" y="1492200"/>
            <a:ext cx="7716600" cy="4347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838080" y="365040"/>
            <a:ext cx="10511640" cy="132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de-DE" sz="4400" spc="-1" strike="noStrike">
                <a:solidFill>
                  <a:srgbClr val="0070c0"/>
                </a:solidFill>
                <a:latin typeface="Calibri"/>
                <a:ea typeface="DejaVu Sans"/>
              </a:rPr>
              <a:t>Schloss Hartheim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CustomShape 2"/>
          <p:cNvSpPr/>
          <p:nvPr/>
        </p:nvSpPr>
        <p:spPr>
          <a:xfrm>
            <a:off x="792720" y="6180480"/>
            <a:ext cx="1022400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Quelle: Karin Harre: Schöner Tod? – Die Euthanasiemaßnahmen an „lebensunwerten“ Menschen mit besonderer Berücksichtigung der Vernichtungsanstalt Schloss Hartheim Alkoven bei Linz,  Wien 2012  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CustomShape 3"/>
          <p:cNvSpPr/>
          <p:nvPr/>
        </p:nvSpPr>
        <p:spPr>
          <a:xfrm>
            <a:off x="8610480" y="6356520"/>
            <a:ext cx="27392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15CDAF7D-3E5D-48F4-8975-108E8D853E71}" type="slidenum"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0" name="Inhaltsplatzhalter 6" descr=""/>
          <p:cNvPicPr/>
          <p:nvPr/>
        </p:nvPicPr>
        <p:blipFill>
          <a:blip r:embed="rId1"/>
          <a:stretch/>
        </p:blipFill>
        <p:spPr>
          <a:xfrm>
            <a:off x="5608800" y="255600"/>
            <a:ext cx="6255360" cy="5829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838080" y="313560"/>
            <a:ext cx="10511640" cy="85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de-DE" sz="4400" spc="-1" strike="noStrike">
                <a:solidFill>
                  <a:srgbClr val="0070c0"/>
                </a:solidFill>
                <a:latin typeface="Calibri"/>
                <a:ea typeface="DejaVu Sans"/>
              </a:rPr>
              <a:t>„</a:t>
            </a:r>
            <a:r>
              <a:rPr b="1" lang="de-DE" sz="4400" spc="-1" strike="noStrike">
                <a:solidFill>
                  <a:srgbClr val="0070c0"/>
                </a:solidFill>
                <a:latin typeface="Calibri"/>
                <a:ea typeface="DejaVu Sans"/>
              </a:rPr>
              <a:t>Trostbriefe“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2" name="Inhaltsplatzhalter 5" descr=""/>
          <p:cNvPicPr/>
          <p:nvPr/>
        </p:nvPicPr>
        <p:blipFill>
          <a:blip r:embed="rId1"/>
          <a:stretch/>
        </p:blipFill>
        <p:spPr>
          <a:xfrm>
            <a:off x="6781680" y="25200"/>
            <a:ext cx="5139720" cy="6828840"/>
          </a:xfrm>
          <a:prstGeom prst="rect">
            <a:avLst/>
          </a:prstGeom>
          <a:ln w="0">
            <a:noFill/>
          </a:ln>
        </p:spPr>
      </p:pic>
      <p:sp>
        <p:nvSpPr>
          <p:cNvPr id="173" name="CustomShape 2"/>
          <p:cNvSpPr/>
          <p:nvPr/>
        </p:nvSpPr>
        <p:spPr>
          <a:xfrm>
            <a:off x="838080" y="6360120"/>
            <a:ext cx="491688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Quelle: Dauerausstellung Lern- und Gedenkort Schloss Hartheim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CustomShape 3"/>
          <p:cNvSpPr/>
          <p:nvPr/>
        </p:nvSpPr>
        <p:spPr>
          <a:xfrm>
            <a:off x="8610480" y="6356520"/>
            <a:ext cx="27392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F8548D33-C4FF-4456-B27C-918A8F7C9AC7}" type="slidenum"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CustomShape 4"/>
          <p:cNvSpPr/>
          <p:nvPr/>
        </p:nvSpPr>
        <p:spPr>
          <a:xfrm>
            <a:off x="838080" y="3648600"/>
            <a:ext cx="520956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Bei der schweren geistigen Erkrankung bedeutete für die Verstorbene das Leben eine Qual. So müssen Sie ihren Tod als eine Erlösung auffassen“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CustomShape 5"/>
          <p:cNvSpPr/>
          <p:nvPr/>
        </p:nvSpPr>
        <p:spPr>
          <a:xfrm>
            <a:off x="838080" y="2069280"/>
            <a:ext cx="581940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„</a:t>
            </a: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Es tut uns aufrichtig leid, Ihnen mitteilen zu müssen, daß Ihre Tochter Beatirx (!) Leopold am 15. August 1940 in unserer Anstalt plötzlich und unerwartet an einer Lungentuberkulose verstorben ist. …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1"/>
          <p:cNvSpPr/>
          <p:nvPr/>
        </p:nvSpPr>
        <p:spPr>
          <a:xfrm>
            <a:off x="838080" y="365040"/>
            <a:ext cx="10511640" cy="132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de-DE" sz="4400" spc="-1" strike="noStrike">
                <a:solidFill>
                  <a:srgbClr val="0070c0"/>
                </a:solidFill>
                <a:latin typeface="Calibri"/>
                <a:ea typeface="DejaVu Sans"/>
              </a:rPr>
              <a:t>Zweifel und Widerstand:</a:t>
            </a:r>
            <a:br>
              <a:rPr sz="1800"/>
            </a:br>
            <a:r>
              <a:rPr b="1" lang="de-DE" sz="4400" spc="-1" strike="noStrike">
                <a:solidFill>
                  <a:srgbClr val="0070c0"/>
                </a:solidFill>
                <a:latin typeface="Calibri"/>
                <a:ea typeface="DejaVu Sans"/>
              </a:rPr>
              <a:t>Gerüchte und Beobachtungen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8" name="Inhaltsplatzhalter 6" descr="Ein Bild, das draußen, Haus, Himmel, Gebäude enthält.&#10;&#10;Automatisch generierte Beschreibung"/>
          <p:cNvPicPr/>
          <p:nvPr/>
        </p:nvPicPr>
        <p:blipFill>
          <a:blip r:embed="rId1"/>
          <a:stretch/>
        </p:blipFill>
        <p:spPr>
          <a:xfrm>
            <a:off x="7924680" y="601920"/>
            <a:ext cx="3282120" cy="5139000"/>
          </a:xfrm>
          <a:prstGeom prst="rect">
            <a:avLst/>
          </a:prstGeom>
          <a:ln w="0">
            <a:noFill/>
          </a:ln>
        </p:spPr>
      </p:pic>
      <p:sp>
        <p:nvSpPr>
          <p:cNvPr id="179" name="CustomShape 2"/>
          <p:cNvSpPr/>
          <p:nvPr/>
        </p:nvSpPr>
        <p:spPr>
          <a:xfrm>
            <a:off x="880200" y="6310440"/>
            <a:ext cx="926028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Quelle: http://www.schloss-hartheim.at/index.php/historischer-ort/toetungsanstalt-hartheim-1940-1944/aktion-t4 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CustomShape 3"/>
          <p:cNvSpPr/>
          <p:nvPr/>
        </p:nvSpPr>
        <p:spPr>
          <a:xfrm>
            <a:off x="8610480" y="6356520"/>
            <a:ext cx="27392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044219C4-7710-418A-AED1-463E47AC8A57}" type="slidenum"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CustomShape 4"/>
          <p:cNvSpPr/>
          <p:nvPr/>
        </p:nvSpPr>
        <p:spPr>
          <a:xfrm>
            <a:off x="880200" y="2015640"/>
            <a:ext cx="6769800" cy="3327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Geheimhaltung gelang nicht dauerhaft: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Misstrauen bei Anwohnern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Verdacht bei „echten“ Pflegeanstalten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Fehler bei Sterbeurkunden und „Trostbriefen“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(Seltene) Ermittlungsverfahren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838080" y="365040"/>
            <a:ext cx="10511640" cy="132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de-DE" sz="4400" spc="-1" strike="noStrike">
                <a:solidFill>
                  <a:srgbClr val="0070c0"/>
                </a:solidFill>
                <a:latin typeface="Calibri"/>
                <a:ea typeface="DejaVu Sans"/>
              </a:rPr>
              <a:t>Zweifel und Widerstand:</a:t>
            </a:r>
            <a:br>
              <a:rPr sz="1800"/>
            </a:br>
            <a:r>
              <a:rPr b="1" lang="de-DE" sz="4400" spc="-1" strike="noStrike">
                <a:solidFill>
                  <a:srgbClr val="0070c0"/>
                </a:solidFill>
                <a:latin typeface="Calibri"/>
                <a:ea typeface="DejaVu Sans"/>
              </a:rPr>
              <a:t>Kirchen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CustomShape 2"/>
          <p:cNvSpPr/>
          <p:nvPr/>
        </p:nvSpPr>
        <p:spPr>
          <a:xfrm>
            <a:off x="838080" y="1825560"/>
            <a:ext cx="10511640" cy="434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Einzelberichte aus Caritas und Diakonie verdichten sich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Ortspfarrer melden Unstimmigkeiten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Amtskirchen sondieren extrem vorsichtig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Keine offizielle Stellungnahme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Vatikan schweigt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Ausnahme: Predigt von Kardinal Gahlen 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in Münster am 3. August 1941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CustomShape 3"/>
          <p:cNvSpPr/>
          <p:nvPr/>
        </p:nvSpPr>
        <p:spPr>
          <a:xfrm>
            <a:off x="4038480" y="6356520"/>
            <a:ext cx="41108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85" name="CustomShape 4"/>
          <p:cNvSpPr/>
          <p:nvPr/>
        </p:nvSpPr>
        <p:spPr>
          <a:xfrm>
            <a:off x="8610480" y="6356520"/>
            <a:ext cx="27392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23ACCF40-D5B0-4698-9975-61D5E9D90C19}" type="slidenum"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6" name="Grafik 1" descr="Ein Bild, das Wand, Mann, drinnen, Person enthält.&#10;&#10;Automatisch generierte Beschreibung"/>
          <p:cNvPicPr/>
          <p:nvPr/>
        </p:nvPicPr>
        <p:blipFill>
          <a:blip r:embed="rId1"/>
          <a:stretch/>
        </p:blipFill>
        <p:spPr>
          <a:xfrm>
            <a:off x="9340920" y="2923560"/>
            <a:ext cx="2591640" cy="3334680"/>
          </a:xfrm>
          <a:prstGeom prst="rect">
            <a:avLst/>
          </a:prstGeom>
          <a:ln w="0">
            <a:noFill/>
          </a:ln>
        </p:spPr>
      </p:pic>
      <p:sp>
        <p:nvSpPr>
          <p:cNvPr id="187" name=""/>
          <p:cNvSpPr/>
          <p:nvPr/>
        </p:nvSpPr>
        <p:spPr>
          <a:xfrm>
            <a:off x="113400" y="6372000"/>
            <a:ext cx="12076920" cy="39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	</a:t>
            </a:r>
            <a:r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Quelle: Von Domkapitular Gustav Albers († 1957) - Bildersammlung des Bistumsarchivs Münster, des Erbnehmers der Urheberrechte, CC BY 2.5, 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	</a:t>
            </a:r>
            <a:r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https://commons.wikimedia.org/w/index.php?curid=1684057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838080" y="365040"/>
            <a:ext cx="10511640" cy="132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de-DE" sz="4400" spc="-1" strike="noStrike">
                <a:solidFill>
                  <a:srgbClr val="0070c0"/>
                </a:solidFill>
                <a:latin typeface="Calibri"/>
                <a:ea typeface="DejaVu Sans"/>
              </a:rPr>
              <a:t>Abbruch der Aktion T4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CustomShape 2"/>
          <p:cNvSpPr/>
          <p:nvPr/>
        </p:nvSpPr>
        <p:spPr>
          <a:xfrm>
            <a:off x="894240" y="1432440"/>
            <a:ext cx="10511640" cy="434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24. August 1941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  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Mündliche Weisung Hitlers, die Aktion einzustellen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Hintergründe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1" marL="685800" indent="-22716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Öffentlicher Widerstand, Verunsicherung der Bevölkerung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1" marL="685800" indent="-22716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„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Fachleute“ benötigt zur Organisation der Vernichtungslager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CustomShape 3"/>
          <p:cNvSpPr/>
          <p:nvPr/>
        </p:nvSpPr>
        <p:spPr>
          <a:xfrm>
            <a:off x="4038480" y="6356520"/>
            <a:ext cx="41108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91" name="CustomShape 4"/>
          <p:cNvSpPr/>
          <p:nvPr/>
        </p:nvSpPr>
        <p:spPr>
          <a:xfrm>
            <a:off x="8610480" y="6356520"/>
            <a:ext cx="27392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F9B945C6-F8C0-4EF8-BDE1-E9F4864591F7}" type="slidenum"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ustomShape 1"/>
          <p:cNvSpPr/>
          <p:nvPr/>
        </p:nvSpPr>
        <p:spPr>
          <a:xfrm>
            <a:off x="838080" y="365040"/>
            <a:ext cx="10595880" cy="132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de-DE" sz="4400" spc="-1" strike="noStrike">
                <a:solidFill>
                  <a:srgbClr val="0070c0"/>
                </a:solidFill>
                <a:latin typeface="Calibri"/>
                <a:ea typeface="DejaVu Sans"/>
              </a:rPr>
              <a:t>Dezentrale Fortführung („Wilde Euthanasie“)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CustomShape 2"/>
          <p:cNvSpPr/>
          <p:nvPr/>
        </p:nvSpPr>
        <p:spPr>
          <a:xfrm>
            <a:off x="838080" y="1825560"/>
            <a:ext cx="5149080" cy="434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Tötung von Anstaltsinsassen wird bis 1945 dezentral fortgeführt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Einsatz von Giftspritzen und Hungerkost in zahlreichen Heimen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Keine klaren Kriterien, sondern weitestgehende Willkür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Opferzahlen können nur grob geschätzt werden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CustomShape 3"/>
          <p:cNvSpPr/>
          <p:nvPr/>
        </p:nvSpPr>
        <p:spPr>
          <a:xfrm>
            <a:off x="838080" y="6356520"/>
            <a:ext cx="1046412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Quelle:  </a:t>
            </a:r>
            <a:r>
              <a:rPr b="0" lang="en-US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National Archives and Records Administration, College Park; Copyright: Public Domain; Source Record ID: 111-SC-203415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CustomShape 4"/>
          <p:cNvSpPr/>
          <p:nvPr/>
        </p:nvSpPr>
        <p:spPr>
          <a:xfrm>
            <a:off x="8610480" y="6356520"/>
            <a:ext cx="27392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BA5BC079-0695-4549-BB32-EE1FE625C101}" type="slidenum"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6" name="Grafik 6" descr="Ein Bild, das Himmel, draußen, Foto, Gebäude enthält.&#10;&#10;Automatisch generierte Beschreibung"/>
          <p:cNvPicPr/>
          <p:nvPr/>
        </p:nvPicPr>
        <p:blipFill>
          <a:blip r:embed="rId1"/>
          <a:stretch/>
        </p:blipFill>
        <p:spPr>
          <a:xfrm>
            <a:off x="6095880" y="1690560"/>
            <a:ext cx="5612760" cy="4347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838080" y="365040"/>
            <a:ext cx="10511640" cy="132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de-DE" sz="4400" spc="-1" strike="noStrike">
                <a:solidFill>
                  <a:srgbClr val="0070c0"/>
                </a:solidFill>
                <a:latin typeface="Calibri"/>
                <a:ea typeface="DejaVu Sans"/>
              </a:rPr>
              <a:t>Was haben wir vor?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CustomShape 2"/>
          <p:cNvSpPr/>
          <p:nvPr/>
        </p:nvSpPr>
        <p:spPr>
          <a:xfrm>
            <a:off x="838080" y="1435680"/>
            <a:ext cx="10511640" cy="505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>
              <a:lnSpc>
                <a:spcPct val="90000"/>
              </a:lnSpc>
              <a:spcBef>
                <a:spcPts val="1851"/>
              </a:spcBef>
              <a:spcAft>
                <a:spcPts val="850"/>
              </a:spcAft>
            </a:pP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851"/>
              </a:spcBef>
              <a:spcAft>
                <a:spcPts val="850"/>
              </a:spcAft>
              <a:buClr>
                <a:srgbClr val="000000"/>
              </a:buClr>
              <a:buFont typeface="Arial"/>
              <a:buChar char="•"/>
            </a:pPr>
            <a:r>
              <a:rPr b="1" lang="de-DE" sz="2800" spc="-1" strike="noStrike">
                <a:solidFill>
                  <a:srgbClr val="2a6099"/>
                </a:solidFill>
                <a:latin typeface="Calibri"/>
                <a:ea typeface="DejaVu Sans"/>
              </a:rPr>
              <a:t>Das Euthanasie-Programm – Von der Ideologie zur Durchführung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851"/>
              </a:spcBef>
              <a:spcAft>
                <a:spcPts val="850"/>
              </a:spcAft>
              <a:buClr>
                <a:srgbClr val="000000"/>
              </a:buClr>
              <a:buFont typeface="Arial"/>
              <a:buChar char="•"/>
            </a:pPr>
            <a:r>
              <a:rPr b="1" lang="de-DE" sz="2800" spc="-1" strike="noStrike">
                <a:solidFill>
                  <a:srgbClr val="c9211e"/>
                </a:solidFill>
                <a:latin typeface="Calibri"/>
                <a:ea typeface="DejaVu Sans"/>
              </a:rPr>
              <a:t>Der Lebensweg von Maria Karoline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851"/>
              </a:spcBef>
              <a:spcAft>
                <a:spcPts val="850"/>
              </a:spcAft>
              <a:buClr>
                <a:srgbClr val="000000"/>
              </a:buClr>
              <a:buFont typeface="Arial"/>
              <a:buChar char="•"/>
            </a:pPr>
            <a:r>
              <a:rPr b="1" lang="de-DE" sz="2800" spc="-1" strike="noStrike">
                <a:solidFill>
                  <a:srgbClr val="127622"/>
                </a:solidFill>
                <a:latin typeface="Calibri"/>
                <a:ea typeface="DejaVu Sans"/>
              </a:rPr>
              <a:t>Eine von vielen …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851"/>
              </a:spcBef>
              <a:spcAft>
                <a:spcPts val="850"/>
              </a:spcAft>
              <a:buClr>
                <a:srgbClr val="000000"/>
              </a:buClr>
              <a:buFont typeface="Arial"/>
              <a:buChar char="•"/>
            </a:pPr>
            <a:r>
              <a:rPr b="1" i="1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Andacht in der Gruft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851"/>
              </a:spcBef>
              <a:spcAft>
                <a:spcPts val="850"/>
              </a:spcAft>
              <a:buClr>
                <a:srgbClr val="000000"/>
              </a:buClr>
              <a:buFont typeface="Arial"/>
              <a:buChar char="•"/>
            </a:pPr>
            <a:r>
              <a:rPr b="1" lang="de-DE" sz="2800" spc="-1" strike="noStrike">
                <a:solidFill>
                  <a:srgbClr val="bf0041"/>
                </a:solidFill>
                <a:latin typeface="Calibri"/>
                <a:ea typeface="DejaVu Sans"/>
              </a:rPr>
              <a:t>Ein paar Denk-Anstöße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851"/>
              </a:spcBef>
              <a:spcAft>
                <a:spcPts val="850"/>
              </a:spcAft>
              <a:buClr>
                <a:srgbClr val="000000"/>
              </a:buClr>
              <a:buFont typeface="Arial"/>
              <a:buChar char="•"/>
            </a:pPr>
            <a:r>
              <a:rPr b="1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Gemeinsam Feiern – für die Erinnerung und gegen das Vergessen 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CustomShape 3"/>
          <p:cNvSpPr/>
          <p:nvPr/>
        </p:nvSpPr>
        <p:spPr>
          <a:xfrm>
            <a:off x="4038480" y="6356520"/>
            <a:ext cx="41108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21" name="CustomShape 4"/>
          <p:cNvSpPr/>
          <p:nvPr/>
        </p:nvSpPr>
        <p:spPr>
          <a:xfrm>
            <a:off x="8610480" y="6356520"/>
            <a:ext cx="27392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917723F7-2E29-4749-8B70-3C36D9B55C36}" type="slidenum"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ustomShape 1"/>
          <p:cNvSpPr/>
          <p:nvPr/>
        </p:nvSpPr>
        <p:spPr>
          <a:xfrm>
            <a:off x="838080" y="365040"/>
            <a:ext cx="10511640" cy="132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de-DE" sz="4400" spc="-1" strike="noStrike">
                <a:solidFill>
                  <a:srgbClr val="0070c0"/>
                </a:solidFill>
                <a:latin typeface="Calibri"/>
                <a:ea typeface="DejaVu Sans"/>
              </a:rPr>
              <a:t>Opferzahlen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CustomShape 2"/>
          <p:cNvSpPr/>
          <p:nvPr/>
        </p:nvSpPr>
        <p:spPr>
          <a:xfrm>
            <a:off x="838080" y="1825560"/>
            <a:ext cx="10511640" cy="434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Aktion T4 1939-1941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  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Internes Dokument von 1941 (sog. „Hartheimer Statistik“)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  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70.273 Tote, darunter geschätzt 10.000 Kinder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Dezentrale Euthanasie 1941-1945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  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Geschätzt mindestens 100.000 Tote, darunter 10.000 Kinder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Konsens der Schätzungen: insgesamt knapp 200.000 Todesopfer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CustomShape 3"/>
          <p:cNvSpPr/>
          <p:nvPr/>
        </p:nvSpPr>
        <p:spPr>
          <a:xfrm>
            <a:off x="4038480" y="6356520"/>
            <a:ext cx="41108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00" name="CustomShape 4"/>
          <p:cNvSpPr/>
          <p:nvPr/>
        </p:nvSpPr>
        <p:spPr>
          <a:xfrm>
            <a:off x="8610480" y="6356520"/>
            <a:ext cx="27392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0252B52B-CBEA-4C3C-B2F2-E9C211EB5543}" type="slidenum"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ustomShape 1"/>
          <p:cNvSpPr/>
          <p:nvPr/>
        </p:nvSpPr>
        <p:spPr>
          <a:xfrm>
            <a:off x="838080" y="365040"/>
            <a:ext cx="10511640" cy="132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1" lang="de-DE" sz="4400" spc="-1" strike="noStrike">
                <a:solidFill>
                  <a:srgbClr val="c00000"/>
                </a:solidFill>
                <a:latin typeface="Calibri"/>
                <a:ea typeface="DejaVu Sans"/>
              </a:rPr>
              <a:t>Prinzessin Maria Karoline (1899 – 1941)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CustomShape 2"/>
          <p:cNvSpPr/>
          <p:nvPr/>
        </p:nvSpPr>
        <p:spPr>
          <a:xfrm>
            <a:off x="838080" y="1825560"/>
            <a:ext cx="10511640" cy="434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Prinzessin Maria Karoline Philomena Ignatia Pauline Josepha Michaela Gabriela Raphaela Gonzaga von Sachsen-Coburg und Gotha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geboren am 10. Januar 1899 in Pola, Österreichische Küstenlande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160000" indent="-216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it-IT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it-IT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         </a:t>
            </a:r>
            <a:r>
              <a:rPr b="0" lang="it-IT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(heute Pula, Kroatien)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gestorben am 6. Juni (?) 1941 in Hartheim bei Linz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CustomShape 3"/>
          <p:cNvSpPr/>
          <p:nvPr/>
        </p:nvSpPr>
        <p:spPr>
          <a:xfrm>
            <a:off x="4038480" y="6356520"/>
            <a:ext cx="41108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04" name="CustomShape 4"/>
          <p:cNvSpPr/>
          <p:nvPr/>
        </p:nvSpPr>
        <p:spPr>
          <a:xfrm>
            <a:off x="8610480" y="6356520"/>
            <a:ext cx="27392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2B707C91-5518-4634-B21B-166A9243403F}" type="slidenum"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ustomShape 1"/>
          <p:cNvSpPr/>
          <p:nvPr/>
        </p:nvSpPr>
        <p:spPr>
          <a:xfrm>
            <a:off x="838080" y="365040"/>
            <a:ext cx="10511640" cy="132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de-DE" sz="4400" spc="-1" strike="noStrike">
                <a:solidFill>
                  <a:srgbClr val="c00000"/>
                </a:solidFill>
                <a:latin typeface="Calibri"/>
                <a:ea typeface="DejaVu Sans"/>
              </a:rPr>
              <a:t>Abstammung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6" name="Inhaltsplatzhalter 5" descr=""/>
          <p:cNvPicPr/>
          <p:nvPr/>
        </p:nvPicPr>
        <p:blipFill>
          <a:blip r:embed="rId1"/>
          <a:stretch/>
        </p:blipFill>
        <p:spPr>
          <a:xfrm>
            <a:off x="542880" y="1690560"/>
            <a:ext cx="11178360" cy="4363200"/>
          </a:xfrm>
          <a:prstGeom prst="rect">
            <a:avLst/>
          </a:prstGeom>
          <a:ln w="0">
            <a:noFill/>
          </a:ln>
        </p:spPr>
      </p:pic>
      <p:sp>
        <p:nvSpPr>
          <p:cNvPr id="207" name="CustomShape 2"/>
          <p:cNvSpPr/>
          <p:nvPr/>
        </p:nvSpPr>
        <p:spPr>
          <a:xfrm>
            <a:off x="838080" y="6310440"/>
            <a:ext cx="679680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Quelle: https://geneee.org/maria+karoline/von+sachsen+coburg+und+gotha?lang=de 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CustomShape 3"/>
          <p:cNvSpPr/>
          <p:nvPr/>
        </p:nvSpPr>
        <p:spPr>
          <a:xfrm>
            <a:off x="8610480" y="6356520"/>
            <a:ext cx="27392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714AB2DF-0C0C-48E6-A113-7440FBB8D73C}" type="slidenum"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838080" y="365040"/>
            <a:ext cx="10511640" cy="132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de-DE" sz="4400" spc="-1" strike="noStrike">
                <a:solidFill>
                  <a:srgbClr val="c00000"/>
                </a:solidFill>
                <a:latin typeface="Calibri"/>
                <a:ea typeface="DejaVu Sans"/>
              </a:rPr>
              <a:t>Lebensstationen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CustomShape 2"/>
          <p:cNvSpPr/>
          <p:nvPr/>
        </p:nvSpPr>
        <p:spPr>
          <a:xfrm>
            <a:off x="838080" y="1411200"/>
            <a:ext cx="10511640" cy="434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1899 - 1918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Pula (heutiges Kroatien)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i="1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1914 - 1918</a:t>
            </a:r>
            <a:r>
              <a:rPr b="0" i="1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i="1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Erster Weltkrieg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i="1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1918</a:t>
            </a:r>
            <a:r>
              <a:rPr b="0" i="1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i="1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i="1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Zusammenbruch der k.u.k. Monarchie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1918 - 1938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Schladming/Steiermark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1922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Tod des Vaters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i="1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1938</a:t>
            </a:r>
            <a:r>
              <a:rPr b="0" i="1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i="1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i="1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“Anschluss“ Österreichs ans Deutsche Reich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8" marL="1944000" indent="-216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Familie zieht nach Budapest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8" marL="1944000" indent="-216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Kranke Maria Karoline bleibt in Schladming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1938 – 1941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Aufenthalt in einer Nervenheilanstalt in Salzburg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1941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Ermordet in Hartheim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CustomShape 3"/>
          <p:cNvSpPr/>
          <p:nvPr/>
        </p:nvSpPr>
        <p:spPr>
          <a:xfrm>
            <a:off x="4038480" y="6356520"/>
            <a:ext cx="41108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12" name="CustomShape 4"/>
          <p:cNvSpPr/>
          <p:nvPr/>
        </p:nvSpPr>
        <p:spPr>
          <a:xfrm>
            <a:off x="8610480" y="6356520"/>
            <a:ext cx="27392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966DCCC6-4A6E-4C69-9E8A-6F790450134C}" type="slidenum"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CustomShape 1"/>
          <p:cNvSpPr/>
          <p:nvPr/>
        </p:nvSpPr>
        <p:spPr>
          <a:xfrm>
            <a:off x="838080" y="365040"/>
            <a:ext cx="10511640" cy="132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de-DE" sz="4400" spc="-1" strike="noStrike">
                <a:solidFill>
                  <a:srgbClr val="c00000"/>
                </a:solidFill>
                <a:latin typeface="Calibri"/>
                <a:ea typeface="DejaVu Sans"/>
              </a:rPr>
              <a:t>Familienphoto 1900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CustomShape 2"/>
          <p:cNvSpPr/>
          <p:nvPr/>
        </p:nvSpPr>
        <p:spPr>
          <a:xfrm>
            <a:off x="8610480" y="6356520"/>
            <a:ext cx="27392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6042C817-D692-4139-8351-2E33C1BD3B78}" type="slidenum"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"/>
          <p:cNvSpPr/>
          <p:nvPr/>
        </p:nvSpPr>
        <p:spPr>
          <a:xfrm>
            <a:off x="504000" y="6524640"/>
            <a:ext cx="7367760" cy="24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Quelle: https://www.bildarchivaustria.at/Pages/ImageDetail.aspx?p_iBildID=13853101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6" name="" descr=""/>
          <p:cNvPicPr/>
          <p:nvPr/>
        </p:nvPicPr>
        <p:blipFill>
          <a:blip r:embed="rId1"/>
          <a:srcRect l="0" t="15211" r="0" b="0"/>
          <a:stretch/>
        </p:blipFill>
        <p:spPr>
          <a:xfrm>
            <a:off x="6912000" y="432000"/>
            <a:ext cx="4782960" cy="6245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ustomShape 10"/>
          <p:cNvSpPr/>
          <p:nvPr/>
        </p:nvSpPr>
        <p:spPr>
          <a:xfrm>
            <a:off x="838080" y="365040"/>
            <a:ext cx="10511640" cy="132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de-DE" sz="4400" spc="-1" strike="noStrike">
                <a:solidFill>
                  <a:srgbClr val="c00000"/>
                </a:solidFill>
                <a:latin typeface="Calibri"/>
                <a:ea typeface="DejaVu Sans"/>
              </a:rPr>
              <a:t>Pula 1912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CustomShape 11"/>
          <p:cNvSpPr/>
          <p:nvPr/>
        </p:nvSpPr>
        <p:spPr>
          <a:xfrm>
            <a:off x="8610480" y="6356520"/>
            <a:ext cx="27392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D8BC2062-20FA-40D8-A081-EFB61CF3F5B5}" type="slidenum"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"/>
          <p:cNvSpPr/>
          <p:nvPr/>
        </p:nvSpPr>
        <p:spPr>
          <a:xfrm>
            <a:off x="504000" y="6524640"/>
            <a:ext cx="7367760" cy="24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Quelle: https://www.pula-online.com/article.php?id=2595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0" name="" descr=""/>
          <p:cNvPicPr/>
          <p:nvPr/>
        </p:nvPicPr>
        <p:blipFill>
          <a:blip r:embed="rId1"/>
          <a:stretch/>
        </p:blipFill>
        <p:spPr>
          <a:xfrm>
            <a:off x="3816000" y="1151640"/>
            <a:ext cx="7702200" cy="5110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CustomShape 8"/>
          <p:cNvSpPr/>
          <p:nvPr/>
        </p:nvSpPr>
        <p:spPr>
          <a:xfrm>
            <a:off x="838080" y="365040"/>
            <a:ext cx="10511640" cy="132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de-DE" sz="4400" spc="-1" strike="noStrike">
                <a:solidFill>
                  <a:srgbClr val="c00000"/>
                </a:solidFill>
                <a:latin typeface="Calibri"/>
                <a:ea typeface="DejaVu Sans"/>
              </a:rPr>
              <a:t>Familienphoto 1917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CustomShape 9"/>
          <p:cNvSpPr/>
          <p:nvPr/>
        </p:nvSpPr>
        <p:spPr>
          <a:xfrm>
            <a:off x="8610480" y="6356520"/>
            <a:ext cx="27392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63624248-5D0B-4355-8DED-2993D26FD669}" type="slidenum"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3" name="" descr=""/>
          <p:cNvPicPr/>
          <p:nvPr/>
        </p:nvPicPr>
        <p:blipFill>
          <a:blip r:embed="rId1"/>
          <a:srcRect l="5348" t="5700" r="0" b="4440"/>
          <a:stretch/>
        </p:blipFill>
        <p:spPr>
          <a:xfrm>
            <a:off x="4464000" y="1440000"/>
            <a:ext cx="6361560" cy="4532040"/>
          </a:xfrm>
          <a:prstGeom prst="rect">
            <a:avLst/>
          </a:prstGeom>
          <a:ln w="0">
            <a:noFill/>
          </a:ln>
        </p:spPr>
      </p:pic>
      <p:sp>
        <p:nvSpPr>
          <p:cNvPr id="224" name=""/>
          <p:cNvSpPr/>
          <p:nvPr/>
        </p:nvSpPr>
        <p:spPr>
          <a:xfrm>
            <a:off x="803160" y="6524640"/>
            <a:ext cx="5531040" cy="24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Quelle:  http://data.onb.ac.at/rec/baa20451531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ustomShape 12"/>
          <p:cNvSpPr/>
          <p:nvPr/>
        </p:nvSpPr>
        <p:spPr>
          <a:xfrm>
            <a:off x="838080" y="365040"/>
            <a:ext cx="10511640" cy="132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de-DE" sz="4400" spc="-1" strike="noStrike">
                <a:solidFill>
                  <a:srgbClr val="c00000"/>
                </a:solidFill>
                <a:latin typeface="Calibri"/>
                <a:ea typeface="DejaVu Sans"/>
              </a:rPr>
              <a:t>Familienphoto 1917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CustomShape 13"/>
          <p:cNvSpPr/>
          <p:nvPr/>
        </p:nvSpPr>
        <p:spPr>
          <a:xfrm>
            <a:off x="8610480" y="6356520"/>
            <a:ext cx="27392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834F193D-B643-4257-8882-A0A499A49A85}" type="slidenum"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"/>
          <p:cNvSpPr/>
          <p:nvPr/>
        </p:nvSpPr>
        <p:spPr>
          <a:xfrm>
            <a:off x="803160" y="6524640"/>
            <a:ext cx="5531040" cy="24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Quelle:  http://data.onb.ac.at/rec/baa20451531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8" name="" descr=""/>
          <p:cNvPicPr/>
          <p:nvPr/>
        </p:nvPicPr>
        <p:blipFill>
          <a:blip r:embed="rId1"/>
          <a:srcRect l="0" t="7802" r="0" b="0"/>
          <a:stretch/>
        </p:blipFill>
        <p:spPr>
          <a:xfrm>
            <a:off x="6864840" y="446040"/>
            <a:ext cx="5013360" cy="5888160"/>
          </a:xfrm>
          <a:prstGeom prst="rect">
            <a:avLst/>
          </a:prstGeom>
          <a:ln w="0">
            <a:noFill/>
          </a:ln>
        </p:spPr>
      </p:pic>
      <p:pic>
        <p:nvPicPr>
          <p:cNvPr id="229" name="" descr=""/>
          <p:cNvPicPr/>
          <p:nvPr/>
        </p:nvPicPr>
        <p:blipFill>
          <a:blip r:embed="rId2"/>
          <a:srcRect l="0" t="20810" r="0" b="20827"/>
          <a:stretch/>
        </p:blipFill>
        <p:spPr>
          <a:xfrm>
            <a:off x="936000" y="2520000"/>
            <a:ext cx="5758200" cy="2517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ustomShape 6"/>
          <p:cNvSpPr/>
          <p:nvPr/>
        </p:nvSpPr>
        <p:spPr>
          <a:xfrm>
            <a:off x="838080" y="365040"/>
            <a:ext cx="10511640" cy="132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de-DE" sz="4400" spc="-1" strike="noStrike">
                <a:solidFill>
                  <a:srgbClr val="c00000"/>
                </a:solidFill>
                <a:latin typeface="Calibri"/>
                <a:ea typeface="DejaVu Sans"/>
              </a:rPr>
              <a:t>Portraitphoto 1919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CustomShape 7"/>
          <p:cNvSpPr/>
          <p:nvPr/>
        </p:nvSpPr>
        <p:spPr>
          <a:xfrm>
            <a:off x="8610480" y="6356520"/>
            <a:ext cx="27392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98447D70-1B3E-4A4D-9D8E-D2B52878DA1E}" type="slidenum"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2" name="" descr=""/>
          <p:cNvPicPr/>
          <p:nvPr/>
        </p:nvPicPr>
        <p:blipFill>
          <a:blip r:embed="rId1"/>
          <a:stretch/>
        </p:blipFill>
        <p:spPr>
          <a:xfrm>
            <a:off x="6768000" y="369000"/>
            <a:ext cx="4822200" cy="5517720"/>
          </a:xfrm>
          <a:prstGeom prst="rect">
            <a:avLst/>
          </a:prstGeom>
          <a:ln w="0">
            <a:noFill/>
          </a:ln>
        </p:spPr>
      </p:pic>
      <p:sp>
        <p:nvSpPr>
          <p:cNvPr id="233" name=""/>
          <p:cNvSpPr/>
          <p:nvPr/>
        </p:nvSpPr>
        <p:spPr>
          <a:xfrm>
            <a:off x="709920" y="6264000"/>
            <a:ext cx="7856280" cy="39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Quelle: https://upload.wikimedia.org/wikipedia/commons/5/5e/Marie_Caroline_de_Saxe-Cobourg-Gotha_1919.jpg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ustomShape 14"/>
          <p:cNvSpPr/>
          <p:nvPr/>
        </p:nvSpPr>
        <p:spPr>
          <a:xfrm>
            <a:off x="790560" y="908640"/>
            <a:ext cx="10511640" cy="132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de-DE" sz="4400" spc="-1" strike="noStrike">
                <a:solidFill>
                  <a:srgbClr val="c00000"/>
                </a:solidFill>
                <a:latin typeface="Calibri"/>
                <a:ea typeface="DejaVu Sans"/>
              </a:rPr>
              <a:t>„</a:t>
            </a:r>
            <a:r>
              <a:rPr b="1" lang="de-DE" sz="4400" spc="-1" strike="noStrike">
                <a:solidFill>
                  <a:srgbClr val="c00000"/>
                </a:solidFill>
                <a:latin typeface="Calibri"/>
                <a:ea typeface="DejaVu Sans"/>
              </a:rPr>
              <a:t>Palais Coburg“ 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</a:pPr>
            <a:r>
              <a:rPr b="1" lang="de-DE" sz="4400" spc="-1" strike="noStrike">
                <a:solidFill>
                  <a:srgbClr val="c00000"/>
                </a:solidFill>
                <a:latin typeface="Calibri"/>
                <a:ea typeface="DejaVu Sans"/>
              </a:rPr>
              <a:t>in Schladming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CustomShape 15"/>
          <p:cNvSpPr/>
          <p:nvPr/>
        </p:nvSpPr>
        <p:spPr>
          <a:xfrm>
            <a:off x="8610480" y="6356520"/>
            <a:ext cx="27392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CB84ADA6-810F-46E3-9C95-B0AC538EC060}" type="slidenum"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"/>
          <p:cNvSpPr/>
          <p:nvPr/>
        </p:nvSpPr>
        <p:spPr>
          <a:xfrm>
            <a:off x="709920" y="6264000"/>
            <a:ext cx="7856280" cy="39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Quelle: https://upload.wikimedia.org/wikipedia/commons/e/e2/Rathaus_Schladming.jpg 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7" name="" descr=""/>
          <p:cNvPicPr/>
          <p:nvPr/>
        </p:nvPicPr>
        <p:blipFill>
          <a:blip r:embed="rId1"/>
          <a:stretch/>
        </p:blipFill>
        <p:spPr>
          <a:xfrm>
            <a:off x="4968000" y="1224000"/>
            <a:ext cx="6622200" cy="4966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838080" y="365040"/>
            <a:ext cx="10511640" cy="132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de-DE" sz="4400" spc="-1" strike="noStrike">
                <a:solidFill>
                  <a:srgbClr val="0070c0"/>
                </a:solidFill>
                <a:latin typeface="Calibri"/>
                <a:ea typeface="DejaVu Sans"/>
              </a:rPr>
              <a:t>Euthanasie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CustomShape 2"/>
          <p:cNvSpPr/>
          <p:nvPr/>
        </p:nvSpPr>
        <p:spPr>
          <a:xfrm>
            <a:off x="838080" y="1419840"/>
            <a:ext cx="10511640" cy="47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86000"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de-DE" sz="3000" spc="-1" strike="noStrike">
                <a:solidFill>
                  <a:srgbClr val="000000"/>
                </a:solidFill>
                <a:latin typeface="Calibri"/>
                <a:ea typeface="DejaVu Sans"/>
              </a:rPr>
              <a:t>Mit </a:t>
            </a:r>
            <a:r>
              <a:rPr b="1" lang="de-DE" sz="3000" spc="-1" strike="noStrike">
                <a:solidFill>
                  <a:srgbClr val="000000"/>
                </a:solidFill>
                <a:latin typeface="Calibri"/>
                <a:ea typeface="DejaVu Sans"/>
              </a:rPr>
              <a:t>Euthanasie</a:t>
            </a:r>
            <a:r>
              <a:rPr b="0" lang="de-DE" sz="3000" spc="-1" strike="noStrike">
                <a:solidFill>
                  <a:srgbClr val="000000"/>
                </a:solidFill>
                <a:latin typeface="Calibri"/>
                <a:ea typeface="DejaVu Sans"/>
              </a:rPr>
              <a:t> (griechisch εὐθανασία, von εὖ </a:t>
            </a:r>
            <a:r>
              <a:rPr b="0" i="1" lang="de-DE" sz="3000" spc="-1" strike="noStrike">
                <a:solidFill>
                  <a:srgbClr val="000000"/>
                </a:solidFill>
                <a:latin typeface="Calibri"/>
                <a:ea typeface="DejaVu Sans"/>
              </a:rPr>
              <a:t>eu,</a:t>
            </a:r>
            <a:r>
              <a:rPr b="0" lang="de-DE" sz="3000" spc="-1" strike="noStrike">
                <a:solidFill>
                  <a:srgbClr val="000000"/>
                </a:solidFill>
                <a:latin typeface="Calibri"/>
                <a:ea typeface="DejaVu Sans"/>
              </a:rPr>
              <a:t> gut, richtig, schön und θάνατος </a:t>
            </a:r>
            <a:r>
              <a:rPr b="0" i="1" lang="de-DE" sz="3000" spc="-1" strike="noStrike">
                <a:solidFill>
                  <a:srgbClr val="000000"/>
                </a:solidFill>
                <a:latin typeface="Calibri"/>
                <a:ea typeface="DejaVu Sans"/>
              </a:rPr>
              <a:t>thánatos,</a:t>
            </a:r>
            <a:r>
              <a:rPr b="0" lang="de-DE" sz="3000" spc="-1" strike="noStrike">
                <a:solidFill>
                  <a:srgbClr val="000000"/>
                </a:solidFill>
                <a:latin typeface="Calibri"/>
                <a:ea typeface="DejaVu Sans"/>
              </a:rPr>
              <a:t> der Tod, das Sterben) wird bezeichnet: </a:t>
            </a:r>
            <a:endParaRPr b="0" lang="de-DE" sz="3000" spc="-1" strike="noStrike">
              <a:solidFill>
                <a:srgbClr val="000000"/>
              </a:solidFill>
              <a:latin typeface="Arial"/>
            </a:endParaRPr>
          </a:p>
          <a:p>
            <a:pPr marL="266760" indent="-2653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3000" spc="-1" strike="noStrike">
                <a:solidFill>
                  <a:srgbClr val="000000"/>
                </a:solidFill>
                <a:latin typeface="Calibri"/>
                <a:ea typeface="DejaVu Sans"/>
              </a:rPr>
              <a:t>(ursprünglich) ein aus der Sicht des Sterbenden und seiner Angehörigen „guter Tod“ </a:t>
            </a:r>
            <a:endParaRPr b="0" lang="de-DE" sz="3000" spc="-1" strike="noStrike">
              <a:solidFill>
                <a:srgbClr val="000000"/>
              </a:solidFill>
              <a:latin typeface="Arial"/>
            </a:endParaRPr>
          </a:p>
          <a:p>
            <a:pPr marL="266760" indent="-2653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3000" spc="-1" strike="noStrike">
                <a:solidFill>
                  <a:srgbClr val="000000"/>
                </a:solidFill>
                <a:latin typeface="Calibri"/>
                <a:ea typeface="DejaVu Sans"/>
              </a:rPr>
              <a:t>als Euphemismus die systematischen Krankenmorde im Nationalsozialismus als Teil der nationalsozialistischen „Rassenhygiene“ </a:t>
            </a:r>
            <a:endParaRPr b="0" lang="de-DE" sz="3000" spc="-1" strike="noStrike">
              <a:solidFill>
                <a:srgbClr val="000000"/>
              </a:solidFill>
              <a:latin typeface="Arial"/>
            </a:endParaRPr>
          </a:p>
          <a:p>
            <a:pPr marL="266760" indent="-2653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3000" spc="-1" strike="noStrike">
                <a:solidFill>
                  <a:srgbClr val="000000"/>
                </a:solidFill>
                <a:latin typeface="Calibri"/>
                <a:ea typeface="DejaVu Sans"/>
              </a:rPr>
              <a:t>Passive und aktive Sterbehilfe, die Unterstützung von Sterbenden in der letzten Lebensphase (</a:t>
            </a:r>
            <a:r>
              <a:rPr b="0" i="1" lang="de-DE" sz="3000" spc="-1" strike="noStrike">
                <a:solidFill>
                  <a:srgbClr val="000000"/>
                </a:solidFill>
                <a:latin typeface="Calibri"/>
                <a:ea typeface="DejaVu Sans"/>
              </a:rPr>
              <a:t>Euthanasia medicinalis</a:t>
            </a:r>
            <a:r>
              <a:rPr b="0" lang="de-DE" sz="3000" spc="-1" strike="noStrike">
                <a:solidFill>
                  <a:srgbClr val="000000"/>
                </a:solidFill>
                <a:latin typeface="Calibri"/>
                <a:ea typeface="DejaVu Sans"/>
              </a:rPr>
              <a:t>) oder bei der vom Sterbenskranken gewünschten Herbeiführung des Todes. Wegen seiner NS-Geschichte wird der Begriff in Deutschland allerdings in dieser Bedeutung kaum verwendet (wohl aber im europäischen Ausland).</a:t>
            </a:r>
            <a:endParaRPr b="0" lang="de-DE" sz="3000" spc="-1" strike="noStrike">
              <a:solidFill>
                <a:srgbClr val="000000"/>
              </a:solidFill>
              <a:latin typeface="Arial"/>
            </a:endParaRPr>
          </a:p>
          <a:p>
            <a:pPr marL="266760" indent="-2653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3000" spc="-1" strike="noStrike">
                <a:solidFill>
                  <a:srgbClr val="000000"/>
                </a:solidFill>
                <a:latin typeface="Calibri"/>
                <a:ea typeface="DejaVu Sans"/>
              </a:rPr>
              <a:t>die Einschläferung (Euthanasie) an Tieren.</a:t>
            </a:r>
            <a:endParaRPr b="0" lang="de-DE" sz="3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de-DE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CustomShape 3"/>
          <p:cNvSpPr/>
          <p:nvPr/>
        </p:nvSpPr>
        <p:spPr>
          <a:xfrm>
            <a:off x="838080" y="6224040"/>
            <a:ext cx="41108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Quelle:  https://de.wikipedia.org/wiki/Euthanasie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CustomShape 4"/>
          <p:cNvSpPr/>
          <p:nvPr/>
        </p:nvSpPr>
        <p:spPr>
          <a:xfrm>
            <a:off x="8610480" y="6356520"/>
            <a:ext cx="27392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85B6D605-7B5A-4EEF-9703-6C31F2B27630}" type="slidenum"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ustomShape 16"/>
          <p:cNvSpPr/>
          <p:nvPr/>
        </p:nvSpPr>
        <p:spPr>
          <a:xfrm>
            <a:off x="790560" y="908640"/>
            <a:ext cx="10511640" cy="132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de-DE" sz="4400" spc="-1" strike="noStrike">
                <a:solidFill>
                  <a:srgbClr val="c00000"/>
                </a:solidFill>
                <a:latin typeface="Calibri"/>
                <a:ea typeface="DejaVu Sans"/>
              </a:rPr>
              <a:t>Schladming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CustomShape 17"/>
          <p:cNvSpPr/>
          <p:nvPr/>
        </p:nvSpPr>
        <p:spPr>
          <a:xfrm>
            <a:off x="8610480" y="6356520"/>
            <a:ext cx="27392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E3E70858-9323-4A39-BBD8-A862E009E6EC}" type="slidenum"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"/>
          <p:cNvSpPr/>
          <p:nvPr/>
        </p:nvSpPr>
        <p:spPr>
          <a:xfrm>
            <a:off x="709920" y="6264000"/>
            <a:ext cx="8792280" cy="39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Quelle: https://www.akpool.de/ansichtskarten/24331047-ansichtskarte-postkarte-schladming-in-der-steiermark-panorama-mit-tauern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1" name="" descr=""/>
          <p:cNvPicPr/>
          <p:nvPr/>
        </p:nvPicPr>
        <p:blipFill>
          <a:blip r:embed="rId1"/>
          <a:stretch/>
        </p:blipFill>
        <p:spPr>
          <a:xfrm>
            <a:off x="4392000" y="1336680"/>
            <a:ext cx="7363800" cy="4709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CustomShape 18"/>
          <p:cNvSpPr/>
          <p:nvPr/>
        </p:nvSpPr>
        <p:spPr>
          <a:xfrm>
            <a:off x="790560" y="908640"/>
            <a:ext cx="10511640" cy="132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de-DE" sz="4400" spc="-1" strike="noStrike">
                <a:solidFill>
                  <a:srgbClr val="c00000"/>
                </a:solidFill>
                <a:latin typeface="Calibri"/>
                <a:ea typeface="DejaVu Sans"/>
              </a:rPr>
              <a:t>Schladming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</a:pPr>
            <a:r>
              <a:rPr b="1" lang="de-DE" sz="4400" spc="-1" strike="noStrike">
                <a:solidFill>
                  <a:srgbClr val="c00000"/>
                </a:solidFill>
                <a:latin typeface="Calibri"/>
                <a:ea typeface="DejaVu Sans"/>
              </a:rPr>
              <a:t>13. März 1938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CustomShape 19"/>
          <p:cNvSpPr/>
          <p:nvPr/>
        </p:nvSpPr>
        <p:spPr>
          <a:xfrm>
            <a:off x="8610480" y="6356520"/>
            <a:ext cx="27392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7E1F124F-D1C2-41B3-95B9-26F71C5FD28B}" type="slidenum"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"/>
          <p:cNvSpPr/>
          <p:nvPr/>
        </p:nvSpPr>
        <p:spPr>
          <a:xfrm>
            <a:off x="709920" y="6264000"/>
            <a:ext cx="7856280" cy="39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Quelle: Archiv Heribert Taller  https://www.buergerschaft-schladming.at/geschichte.htm#nationalsozialismus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5" name="" descr=""/>
          <p:cNvPicPr/>
          <p:nvPr/>
        </p:nvPicPr>
        <p:blipFill>
          <a:blip r:embed="rId1"/>
          <a:stretch/>
        </p:blipFill>
        <p:spPr>
          <a:xfrm>
            <a:off x="4320000" y="1512000"/>
            <a:ext cx="7343280" cy="4540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"/>
          <p:cNvSpPr/>
          <p:nvPr/>
        </p:nvSpPr>
        <p:spPr>
          <a:xfrm>
            <a:off x="0" y="0"/>
            <a:ext cx="12190320" cy="7236360"/>
          </a:xfrm>
          <a:custGeom>
            <a:avLst/>
            <a:gdLst>
              <a:gd name="textAreaLeft" fmla="*/ 0 w 12190320"/>
              <a:gd name="textAreaRight" fmla="*/ 12191760 w 12190320"/>
              <a:gd name="textAreaTop" fmla="*/ 0 h 7236360"/>
              <a:gd name="textAreaBottom" fmla="*/ 7237800 h 7236360"/>
            </a:gdLst>
            <a:ahLst/>
            <a:rect l="textAreaLeft" t="textAreaTop" r="textAreaRight" b="textAreaBottom"/>
            <a:pathLst>
              <a:path w="33866" h="20105">
                <a:moveTo>
                  <a:pt x="0" y="0"/>
                </a:moveTo>
                <a:lnTo>
                  <a:pt x="33866" y="0"/>
                </a:lnTo>
                <a:lnTo>
                  <a:pt x="33866" y="20105"/>
                </a:lnTo>
                <a:lnTo>
                  <a:pt x="0" y="2010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de-DE" sz="2400" spc="-1" strike="noStrike">
              <a:solidFill>
                <a:srgbClr val="000000"/>
              </a:solidFill>
              <a:latin typeface="Times New Roman"/>
              <a:ea typeface="DejaVu Sans"/>
            </a:endParaRPr>
          </a:p>
        </p:txBody>
      </p:sp>
      <p:sp>
        <p:nvSpPr>
          <p:cNvPr id="247" name=""/>
          <p:cNvSpPr/>
          <p:nvPr/>
        </p:nvSpPr>
        <p:spPr>
          <a:xfrm>
            <a:off x="0" y="0"/>
            <a:ext cx="12190680" cy="7236720"/>
          </a:xfrm>
          <a:custGeom>
            <a:avLst/>
            <a:gdLst>
              <a:gd name="textAreaLeft" fmla="*/ 0 w 12190680"/>
              <a:gd name="textAreaRight" fmla="*/ 12192120 w 12190680"/>
              <a:gd name="textAreaTop" fmla="*/ 0 h 7236720"/>
              <a:gd name="textAreaBottom" fmla="*/ 7238160 h 7236720"/>
            </a:gdLst>
            <a:ahLst/>
            <a:rect l="textAreaLeft" t="textAreaTop" r="textAreaRight" b="textAreaBottom"/>
            <a:pathLst>
              <a:path w="33867" h="20106">
                <a:moveTo>
                  <a:pt x="0" y="0"/>
                </a:moveTo>
                <a:lnTo>
                  <a:pt x="33867" y="0"/>
                </a:lnTo>
                <a:lnTo>
                  <a:pt x="33867" y="20106"/>
                </a:lnTo>
                <a:lnTo>
                  <a:pt x="0" y="2010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de-DE" sz="2400" spc="-1" strike="noStrike">
              <a:solidFill>
                <a:srgbClr val="000000"/>
              </a:solidFill>
              <a:latin typeface="Times New Roman"/>
              <a:ea typeface="DejaVu Sans"/>
            </a:endParaRPr>
          </a:p>
        </p:txBody>
      </p:sp>
      <p:sp>
        <p:nvSpPr>
          <p:cNvPr id="248" name=""/>
          <p:cNvSpPr/>
          <p:nvPr/>
        </p:nvSpPr>
        <p:spPr>
          <a:xfrm>
            <a:off x="936000" y="432000"/>
            <a:ext cx="2518560" cy="58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de-DE" sz="4400" spc="-1" strike="noStrike">
                <a:solidFill>
                  <a:srgbClr val="c00000"/>
                </a:solidFill>
                <a:latin typeface="Calibri"/>
                <a:ea typeface="Calibri"/>
              </a:rPr>
              <a:t>Beisetzung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"/>
          <p:cNvSpPr/>
          <p:nvPr/>
        </p:nvSpPr>
        <p:spPr>
          <a:xfrm>
            <a:off x="988200" y="6735600"/>
            <a:ext cx="4543920" cy="16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"/>
                <a:ea typeface="Calibri"/>
              </a:rPr>
              <a:t>Quelle: Archiv Pfarramt St. Augustin Coburg – Dank an Herrn Dr. Kaufner 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0" name="" descr=""/>
          <p:cNvPicPr/>
          <p:nvPr/>
        </p:nvPicPr>
        <p:blipFill>
          <a:blip r:embed="rId1"/>
          <a:srcRect l="3019" t="2224" r="0" b="17570"/>
          <a:stretch/>
        </p:blipFill>
        <p:spPr>
          <a:xfrm>
            <a:off x="5660280" y="72000"/>
            <a:ext cx="6404400" cy="7136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"/>
          <p:cNvSpPr/>
          <p:nvPr/>
        </p:nvSpPr>
        <p:spPr>
          <a:xfrm>
            <a:off x="0" y="0"/>
            <a:ext cx="12190320" cy="7236360"/>
          </a:xfrm>
          <a:custGeom>
            <a:avLst/>
            <a:gdLst>
              <a:gd name="textAreaLeft" fmla="*/ 0 w 12190320"/>
              <a:gd name="textAreaRight" fmla="*/ 12191760 w 12190320"/>
              <a:gd name="textAreaTop" fmla="*/ 0 h 7236360"/>
              <a:gd name="textAreaBottom" fmla="*/ 7237800 h 7236360"/>
            </a:gdLst>
            <a:ahLst/>
            <a:rect l="textAreaLeft" t="textAreaTop" r="textAreaRight" b="textAreaBottom"/>
            <a:pathLst>
              <a:path w="33866" h="20105">
                <a:moveTo>
                  <a:pt x="0" y="0"/>
                </a:moveTo>
                <a:lnTo>
                  <a:pt x="33866" y="0"/>
                </a:lnTo>
                <a:lnTo>
                  <a:pt x="33866" y="20105"/>
                </a:lnTo>
                <a:lnTo>
                  <a:pt x="0" y="2010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de-DE" sz="2400" spc="-1" strike="noStrike">
              <a:solidFill>
                <a:srgbClr val="000000"/>
              </a:solidFill>
              <a:latin typeface="Times New Roman"/>
              <a:ea typeface="DejaVu Sans"/>
            </a:endParaRPr>
          </a:p>
        </p:txBody>
      </p:sp>
      <p:sp>
        <p:nvSpPr>
          <p:cNvPr id="252" name=""/>
          <p:cNvSpPr/>
          <p:nvPr/>
        </p:nvSpPr>
        <p:spPr>
          <a:xfrm>
            <a:off x="0" y="0"/>
            <a:ext cx="12190680" cy="7236720"/>
          </a:xfrm>
          <a:custGeom>
            <a:avLst/>
            <a:gdLst>
              <a:gd name="textAreaLeft" fmla="*/ 0 w 12190680"/>
              <a:gd name="textAreaRight" fmla="*/ 12192120 w 12190680"/>
              <a:gd name="textAreaTop" fmla="*/ 0 h 7236720"/>
              <a:gd name="textAreaBottom" fmla="*/ 7238160 h 7236720"/>
            </a:gdLst>
            <a:ahLst/>
            <a:rect l="textAreaLeft" t="textAreaTop" r="textAreaRight" b="textAreaBottom"/>
            <a:pathLst>
              <a:path w="33867" h="20106">
                <a:moveTo>
                  <a:pt x="0" y="0"/>
                </a:moveTo>
                <a:lnTo>
                  <a:pt x="33867" y="0"/>
                </a:lnTo>
                <a:lnTo>
                  <a:pt x="33867" y="20106"/>
                </a:lnTo>
                <a:lnTo>
                  <a:pt x="0" y="2010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de-DE" sz="2400" spc="-1" strike="noStrike">
              <a:solidFill>
                <a:srgbClr val="000000"/>
              </a:solidFill>
              <a:latin typeface="Times New Roman"/>
              <a:ea typeface="DejaVu Sans"/>
            </a:endParaRPr>
          </a:p>
        </p:txBody>
      </p:sp>
      <p:pic>
        <p:nvPicPr>
          <p:cNvPr id="253" name="" descr=""/>
          <p:cNvPicPr/>
          <p:nvPr/>
        </p:nvPicPr>
        <p:blipFill>
          <a:blip r:embed="rId1"/>
          <a:srcRect l="3082" t="2092" r="7756" b="38354"/>
          <a:stretch/>
        </p:blipFill>
        <p:spPr>
          <a:xfrm>
            <a:off x="3617280" y="72360"/>
            <a:ext cx="8332920" cy="6406200"/>
          </a:xfrm>
          <a:prstGeom prst="rect">
            <a:avLst/>
          </a:prstGeom>
          <a:ln w="0">
            <a:noFill/>
          </a:ln>
        </p:spPr>
      </p:pic>
      <p:sp>
        <p:nvSpPr>
          <p:cNvPr id="254" name=""/>
          <p:cNvSpPr/>
          <p:nvPr/>
        </p:nvSpPr>
        <p:spPr>
          <a:xfrm>
            <a:off x="920160" y="489240"/>
            <a:ext cx="7142400" cy="58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de-DE" sz="4400" spc="-1" strike="noStrike">
                <a:solidFill>
                  <a:srgbClr val="c00000"/>
                </a:solidFill>
                <a:latin typeface="Calibri"/>
                <a:ea typeface="Calibri"/>
              </a:rPr>
              <a:t>Beisetzung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"/>
          <p:cNvSpPr/>
          <p:nvPr/>
        </p:nvSpPr>
        <p:spPr>
          <a:xfrm>
            <a:off x="977760" y="6795360"/>
            <a:ext cx="4543920" cy="16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"/>
                <a:ea typeface="Calibri"/>
              </a:rPr>
              <a:t>Quelle: Archiv Pfarramt St. Augustin Coburg – Dank an Herrn Dr. Kaufner 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CustomShape 1"/>
          <p:cNvSpPr/>
          <p:nvPr/>
        </p:nvSpPr>
        <p:spPr>
          <a:xfrm>
            <a:off x="838080" y="365040"/>
            <a:ext cx="10511640" cy="103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1" lang="de-DE" sz="4400" spc="-1" strike="noStrike">
                <a:solidFill>
                  <a:srgbClr val="c00000"/>
                </a:solidFill>
                <a:latin typeface="Calibri"/>
                <a:ea typeface="DejaVu Sans"/>
              </a:rPr>
              <a:t>Prinzessin Maria Karoline (1899 – 1941) ...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CustomShape 2"/>
          <p:cNvSpPr/>
          <p:nvPr/>
        </p:nvSpPr>
        <p:spPr>
          <a:xfrm>
            <a:off x="838080" y="6310440"/>
            <a:ext cx="98888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Quelle: https://www.ennstalwiki.at/wiki/images/a/a4/Stolperstein_schladming-0015-2021-11-13.jpg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CustomShape 3"/>
          <p:cNvSpPr/>
          <p:nvPr/>
        </p:nvSpPr>
        <p:spPr>
          <a:xfrm>
            <a:off x="8610480" y="6356520"/>
            <a:ext cx="27392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E2F602EE-5169-4CD9-B9DE-845821DC7BCE}" type="slidenum"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9" name="" descr=""/>
          <p:cNvPicPr/>
          <p:nvPr/>
        </p:nvPicPr>
        <p:blipFill>
          <a:blip r:embed="rId1"/>
          <a:srcRect l="12196" t="5803" r="15739" b="1835"/>
          <a:stretch/>
        </p:blipFill>
        <p:spPr>
          <a:xfrm>
            <a:off x="864000" y="1340640"/>
            <a:ext cx="5038920" cy="4850280"/>
          </a:xfrm>
          <a:prstGeom prst="rect">
            <a:avLst/>
          </a:prstGeom>
          <a:ln w="0">
            <a:noFill/>
          </a:ln>
        </p:spPr>
      </p:pic>
      <p:sp>
        <p:nvSpPr>
          <p:cNvPr id="260" name=""/>
          <p:cNvSpPr/>
          <p:nvPr/>
        </p:nvSpPr>
        <p:spPr>
          <a:xfrm>
            <a:off x="6984000" y="1800000"/>
            <a:ext cx="4606920" cy="88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DejaVu Sans"/>
              </a:rPr>
              <a:t>Stolperstein in Schladming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CustomShape 20"/>
          <p:cNvSpPr/>
          <p:nvPr/>
        </p:nvSpPr>
        <p:spPr>
          <a:xfrm>
            <a:off x="838080" y="365040"/>
            <a:ext cx="10511640" cy="132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62" name="CustomShape 21"/>
          <p:cNvSpPr/>
          <p:nvPr/>
        </p:nvSpPr>
        <p:spPr>
          <a:xfrm>
            <a:off x="576000" y="6192000"/>
            <a:ext cx="49370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Quelle: https://de.wikipedia.org/wiki/Liste_der_Stolpersteine_in_Coburg 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CustomShape 22"/>
          <p:cNvSpPr/>
          <p:nvPr/>
        </p:nvSpPr>
        <p:spPr>
          <a:xfrm>
            <a:off x="8610480" y="6356520"/>
            <a:ext cx="27392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9B329D9C-9097-46C0-92EE-D2B6D132FF9E}" type="slidenum"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"/>
          <p:cNvSpPr/>
          <p:nvPr/>
        </p:nvSpPr>
        <p:spPr>
          <a:xfrm>
            <a:off x="576000" y="432000"/>
            <a:ext cx="9314280" cy="64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de-DE" sz="4400" spc="-1" strike="noStrike">
                <a:solidFill>
                  <a:srgbClr val="127622"/>
                </a:solidFill>
                <a:latin typeface="Calibri"/>
                <a:ea typeface="DejaVu Sans"/>
              </a:rPr>
              <a:t>… </a:t>
            </a:r>
            <a:r>
              <a:rPr b="1" lang="de-DE" sz="4400" spc="-1" strike="noStrike">
                <a:solidFill>
                  <a:srgbClr val="127622"/>
                </a:solidFill>
                <a:latin typeface="Calibri"/>
                <a:ea typeface="DejaVu Sans"/>
              </a:rPr>
              <a:t>Eine von vielen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5" name="" descr=""/>
          <p:cNvPicPr/>
          <p:nvPr/>
        </p:nvPicPr>
        <p:blipFill>
          <a:blip r:embed="rId1"/>
          <a:srcRect l="16498" t="7727" r="21278" b="2424"/>
          <a:stretch/>
        </p:blipFill>
        <p:spPr>
          <a:xfrm>
            <a:off x="648000" y="2016000"/>
            <a:ext cx="2428920" cy="2337840"/>
          </a:xfrm>
          <a:prstGeom prst="rect">
            <a:avLst/>
          </a:prstGeom>
          <a:ln w="0">
            <a:noFill/>
          </a:ln>
        </p:spPr>
      </p:pic>
      <p:pic>
        <p:nvPicPr>
          <p:cNvPr id="266" name="" descr=""/>
          <p:cNvPicPr/>
          <p:nvPr/>
        </p:nvPicPr>
        <p:blipFill>
          <a:blip r:embed="rId2"/>
          <a:stretch/>
        </p:blipFill>
        <p:spPr>
          <a:xfrm>
            <a:off x="6264000" y="1944000"/>
            <a:ext cx="2374200" cy="2413800"/>
          </a:xfrm>
          <a:prstGeom prst="rect">
            <a:avLst/>
          </a:prstGeom>
          <a:ln w="0">
            <a:noFill/>
          </a:ln>
        </p:spPr>
      </p:pic>
      <p:pic>
        <p:nvPicPr>
          <p:cNvPr id="267" name="" descr=""/>
          <p:cNvPicPr/>
          <p:nvPr/>
        </p:nvPicPr>
        <p:blipFill>
          <a:blip r:embed="rId3"/>
          <a:stretch/>
        </p:blipFill>
        <p:spPr>
          <a:xfrm>
            <a:off x="9072000" y="1872000"/>
            <a:ext cx="2442240" cy="2454120"/>
          </a:xfrm>
          <a:prstGeom prst="rect">
            <a:avLst/>
          </a:prstGeom>
          <a:ln w="0">
            <a:noFill/>
          </a:ln>
        </p:spPr>
      </p:pic>
      <p:sp>
        <p:nvSpPr>
          <p:cNvPr id="268" name=""/>
          <p:cNvSpPr/>
          <p:nvPr/>
        </p:nvSpPr>
        <p:spPr>
          <a:xfrm>
            <a:off x="6264000" y="1152000"/>
            <a:ext cx="9250560" cy="48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DejaVu Sans"/>
              </a:rPr>
              <a:t>Stolpersteine in Coburg ...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"/>
          <p:cNvSpPr/>
          <p:nvPr/>
        </p:nvSpPr>
        <p:spPr>
          <a:xfrm>
            <a:off x="6264000" y="4824000"/>
            <a:ext cx="5614920" cy="444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Hutstraße 50        Kreuzwehrstraße 1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"/>
          <p:cNvSpPr/>
          <p:nvPr/>
        </p:nvSpPr>
        <p:spPr>
          <a:xfrm>
            <a:off x="3744000" y="2736000"/>
            <a:ext cx="1798920" cy="100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de-DE" sz="7200" spc="-1" strike="noStrike">
                <a:solidFill>
                  <a:srgbClr val="000000"/>
                </a:solidFill>
                <a:latin typeface="Calibri"/>
                <a:ea typeface="DejaVu Sans"/>
              </a:rPr>
              <a:t>...</a:t>
            </a:r>
            <a:endParaRPr b="0" lang="de-DE" sz="7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CustomShape 23"/>
          <p:cNvSpPr/>
          <p:nvPr/>
        </p:nvSpPr>
        <p:spPr>
          <a:xfrm>
            <a:off x="838080" y="365040"/>
            <a:ext cx="10511640" cy="132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72" name="CustomShape 25"/>
          <p:cNvSpPr/>
          <p:nvPr/>
        </p:nvSpPr>
        <p:spPr>
          <a:xfrm>
            <a:off x="8610480" y="6356520"/>
            <a:ext cx="27392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8E67F637-D16B-45A4-BD3B-E7BDF9630113}" type="slidenum"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"/>
          <p:cNvSpPr/>
          <p:nvPr/>
        </p:nvSpPr>
        <p:spPr>
          <a:xfrm>
            <a:off x="576000" y="432000"/>
            <a:ext cx="9314280" cy="64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de-DE" sz="4400" spc="-1" strike="noStrike">
                <a:solidFill>
                  <a:srgbClr val="127622"/>
                </a:solidFill>
                <a:latin typeface="Calibri"/>
                <a:ea typeface="DejaVu Sans"/>
              </a:rPr>
              <a:t>… </a:t>
            </a:r>
            <a:r>
              <a:rPr b="1" lang="de-DE" sz="4400" spc="-1" strike="noStrike">
                <a:solidFill>
                  <a:srgbClr val="127622"/>
                </a:solidFill>
                <a:latin typeface="Calibri"/>
                <a:ea typeface="DejaVu Sans"/>
              </a:rPr>
              <a:t>Eine von vielen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4" name="" descr=""/>
          <p:cNvPicPr/>
          <p:nvPr/>
        </p:nvPicPr>
        <p:blipFill>
          <a:blip r:embed="rId1"/>
          <a:stretch/>
        </p:blipFill>
        <p:spPr>
          <a:xfrm>
            <a:off x="464760" y="1728000"/>
            <a:ext cx="2558160" cy="2575440"/>
          </a:xfrm>
          <a:prstGeom prst="rect">
            <a:avLst/>
          </a:prstGeom>
          <a:ln w="0">
            <a:noFill/>
          </a:ln>
        </p:spPr>
      </p:pic>
      <p:pic>
        <p:nvPicPr>
          <p:cNvPr id="275" name="" descr=""/>
          <p:cNvPicPr/>
          <p:nvPr/>
        </p:nvPicPr>
        <p:blipFill>
          <a:blip r:embed="rId2"/>
          <a:stretch/>
        </p:blipFill>
        <p:spPr>
          <a:xfrm>
            <a:off x="3312000" y="1728000"/>
            <a:ext cx="2570040" cy="2598120"/>
          </a:xfrm>
          <a:prstGeom prst="rect">
            <a:avLst/>
          </a:prstGeom>
          <a:ln w="0">
            <a:noFill/>
          </a:ln>
        </p:spPr>
      </p:pic>
      <p:pic>
        <p:nvPicPr>
          <p:cNvPr id="276" name="" descr=""/>
          <p:cNvPicPr/>
          <p:nvPr/>
        </p:nvPicPr>
        <p:blipFill>
          <a:blip r:embed="rId3"/>
          <a:stretch/>
        </p:blipFill>
        <p:spPr>
          <a:xfrm>
            <a:off x="6251040" y="1732320"/>
            <a:ext cx="2531880" cy="2586600"/>
          </a:xfrm>
          <a:prstGeom prst="rect">
            <a:avLst/>
          </a:prstGeom>
          <a:ln w="0">
            <a:noFill/>
          </a:ln>
        </p:spPr>
      </p:pic>
      <p:pic>
        <p:nvPicPr>
          <p:cNvPr id="277" name="" descr=""/>
          <p:cNvPicPr/>
          <p:nvPr/>
        </p:nvPicPr>
        <p:blipFill>
          <a:blip r:embed="rId4"/>
          <a:stretch/>
        </p:blipFill>
        <p:spPr>
          <a:xfrm>
            <a:off x="9370440" y="1687680"/>
            <a:ext cx="2652480" cy="2598120"/>
          </a:xfrm>
          <a:prstGeom prst="rect">
            <a:avLst/>
          </a:prstGeom>
          <a:ln w="0">
            <a:noFill/>
          </a:ln>
        </p:spPr>
      </p:pic>
      <p:sp>
        <p:nvSpPr>
          <p:cNvPr id="278" name=""/>
          <p:cNvSpPr/>
          <p:nvPr/>
        </p:nvSpPr>
        <p:spPr>
          <a:xfrm>
            <a:off x="608040" y="4624200"/>
            <a:ext cx="11414880" cy="60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Raststraße 4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Raststraße 4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 Zinkenwehr 7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     Blumenstraße 3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CustomShape 29"/>
          <p:cNvSpPr/>
          <p:nvPr/>
        </p:nvSpPr>
        <p:spPr>
          <a:xfrm>
            <a:off x="504000" y="6189840"/>
            <a:ext cx="49370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Quelle: https://de.wikipedia.org/wiki/Liste_der_Stolpersteine_in_Coburg 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CustomShape 26"/>
          <p:cNvSpPr/>
          <p:nvPr/>
        </p:nvSpPr>
        <p:spPr>
          <a:xfrm>
            <a:off x="838080" y="365040"/>
            <a:ext cx="10511640" cy="132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81" name="CustomShape 27"/>
          <p:cNvSpPr/>
          <p:nvPr/>
        </p:nvSpPr>
        <p:spPr>
          <a:xfrm>
            <a:off x="576000" y="6261840"/>
            <a:ext cx="49370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Quelle: https://de.wikipedia.org/wiki/Liste_der_Stolpersteine_in_Coburg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CustomShape 28"/>
          <p:cNvSpPr/>
          <p:nvPr/>
        </p:nvSpPr>
        <p:spPr>
          <a:xfrm>
            <a:off x="8610480" y="6356520"/>
            <a:ext cx="27392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AFC3CEF3-03B7-46CF-AB39-F7AF63AD909E}" type="slidenum"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"/>
          <p:cNvSpPr/>
          <p:nvPr/>
        </p:nvSpPr>
        <p:spPr>
          <a:xfrm>
            <a:off x="576000" y="432000"/>
            <a:ext cx="9314280" cy="64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de-DE" sz="4400" spc="-1" strike="noStrike">
                <a:solidFill>
                  <a:srgbClr val="127622"/>
                </a:solidFill>
                <a:latin typeface="Calibri"/>
                <a:ea typeface="DejaVu Sans"/>
              </a:rPr>
              <a:t>… </a:t>
            </a:r>
            <a:r>
              <a:rPr b="1" lang="de-DE" sz="4400" spc="-1" strike="noStrike">
                <a:solidFill>
                  <a:srgbClr val="127622"/>
                </a:solidFill>
                <a:latin typeface="Calibri"/>
                <a:ea typeface="DejaVu Sans"/>
              </a:rPr>
              <a:t>Eine von vielen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4" name="" descr=""/>
          <p:cNvPicPr/>
          <p:nvPr/>
        </p:nvPicPr>
        <p:blipFill>
          <a:blip r:embed="rId1"/>
          <a:stretch/>
        </p:blipFill>
        <p:spPr>
          <a:xfrm>
            <a:off x="720000" y="1800000"/>
            <a:ext cx="2503440" cy="2503440"/>
          </a:xfrm>
          <a:prstGeom prst="rect">
            <a:avLst/>
          </a:prstGeom>
          <a:ln w="0">
            <a:noFill/>
          </a:ln>
        </p:spPr>
      </p:pic>
      <p:pic>
        <p:nvPicPr>
          <p:cNvPr id="285" name="" descr=""/>
          <p:cNvPicPr/>
          <p:nvPr/>
        </p:nvPicPr>
        <p:blipFill>
          <a:blip r:embed="rId2"/>
          <a:stretch/>
        </p:blipFill>
        <p:spPr>
          <a:xfrm>
            <a:off x="3600000" y="1800000"/>
            <a:ext cx="2556000" cy="2531160"/>
          </a:xfrm>
          <a:prstGeom prst="rect">
            <a:avLst/>
          </a:prstGeom>
          <a:ln w="0">
            <a:noFill/>
          </a:ln>
        </p:spPr>
      </p:pic>
      <p:pic>
        <p:nvPicPr>
          <p:cNvPr id="286" name="" descr=""/>
          <p:cNvPicPr/>
          <p:nvPr/>
        </p:nvPicPr>
        <p:blipFill>
          <a:blip r:embed="rId3"/>
          <a:stretch/>
        </p:blipFill>
        <p:spPr>
          <a:xfrm>
            <a:off x="6480000" y="1786680"/>
            <a:ext cx="2559600" cy="2532240"/>
          </a:xfrm>
          <a:prstGeom prst="rect">
            <a:avLst/>
          </a:prstGeom>
          <a:ln w="0">
            <a:noFill/>
          </a:ln>
        </p:spPr>
      </p:pic>
      <p:sp>
        <p:nvSpPr>
          <p:cNvPr id="287" name=""/>
          <p:cNvSpPr/>
          <p:nvPr/>
        </p:nvSpPr>
        <p:spPr>
          <a:xfrm>
            <a:off x="741240" y="4464000"/>
            <a:ext cx="9553680" cy="48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DejaVu Sans"/>
              </a:rPr>
              <a:t>Steinweg 10</a:t>
            </a: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DejaVu Sans"/>
              </a:rPr>
              <a:t> Spitalgasse 13</a:t>
            </a: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DejaVu Sans"/>
              </a:rPr>
              <a:t>   Gemüsemarkt 4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"/>
          <p:cNvSpPr/>
          <p:nvPr/>
        </p:nvSpPr>
        <p:spPr>
          <a:xfrm>
            <a:off x="9432000" y="2187000"/>
            <a:ext cx="2302920" cy="213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de-DE" sz="7200" spc="-1" strike="noStrike">
                <a:solidFill>
                  <a:srgbClr val="000000"/>
                </a:solidFill>
                <a:latin typeface="Calibri"/>
                <a:ea typeface="DejaVu Sans"/>
              </a:rPr>
              <a:t>… </a:t>
            </a:r>
            <a:r>
              <a:rPr b="1" lang="de-DE" sz="7200" spc="-1" strike="noStrike">
                <a:solidFill>
                  <a:srgbClr val="000000"/>
                </a:solidFill>
                <a:latin typeface="Calibri"/>
                <a:ea typeface="DejaVu Sans"/>
              </a:rPr>
              <a:t>(?)</a:t>
            </a:r>
            <a:endParaRPr b="0" lang="de-DE" sz="7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"/>
          <p:cNvSpPr/>
          <p:nvPr/>
        </p:nvSpPr>
        <p:spPr>
          <a:xfrm>
            <a:off x="0" y="0"/>
            <a:ext cx="12190320" cy="7236360"/>
          </a:xfrm>
          <a:custGeom>
            <a:avLst/>
            <a:gdLst>
              <a:gd name="textAreaLeft" fmla="*/ 0 w 12190320"/>
              <a:gd name="textAreaRight" fmla="*/ 12191760 w 12190320"/>
              <a:gd name="textAreaTop" fmla="*/ 0 h 7236360"/>
              <a:gd name="textAreaBottom" fmla="*/ 7237800 h 7236360"/>
            </a:gdLst>
            <a:ahLst/>
            <a:rect l="textAreaLeft" t="textAreaTop" r="textAreaRight" b="textAreaBottom"/>
            <a:pathLst>
              <a:path w="33866" h="20105">
                <a:moveTo>
                  <a:pt x="0" y="0"/>
                </a:moveTo>
                <a:lnTo>
                  <a:pt x="33866" y="0"/>
                </a:lnTo>
                <a:lnTo>
                  <a:pt x="33866" y="20105"/>
                </a:lnTo>
                <a:lnTo>
                  <a:pt x="0" y="2010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de-DE" sz="2400" spc="-1" strike="noStrike">
              <a:solidFill>
                <a:srgbClr val="000000"/>
              </a:solidFill>
              <a:latin typeface="Times New Roman"/>
              <a:ea typeface="DejaVu Sans"/>
            </a:endParaRPr>
          </a:p>
        </p:txBody>
      </p:sp>
      <p:sp>
        <p:nvSpPr>
          <p:cNvPr id="290" name=""/>
          <p:cNvSpPr/>
          <p:nvPr/>
        </p:nvSpPr>
        <p:spPr>
          <a:xfrm>
            <a:off x="0" y="0"/>
            <a:ext cx="12190680" cy="7236720"/>
          </a:xfrm>
          <a:custGeom>
            <a:avLst/>
            <a:gdLst>
              <a:gd name="textAreaLeft" fmla="*/ 0 w 12190680"/>
              <a:gd name="textAreaRight" fmla="*/ 12192120 w 12190680"/>
              <a:gd name="textAreaTop" fmla="*/ 0 h 7236720"/>
              <a:gd name="textAreaBottom" fmla="*/ 7238160 h 7236720"/>
            </a:gdLst>
            <a:ahLst/>
            <a:rect l="textAreaLeft" t="textAreaTop" r="textAreaRight" b="textAreaBottom"/>
            <a:pathLst>
              <a:path w="33867" h="20106">
                <a:moveTo>
                  <a:pt x="0" y="0"/>
                </a:moveTo>
                <a:lnTo>
                  <a:pt x="33867" y="0"/>
                </a:lnTo>
                <a:lnTo>
                  <a:pt x="33867" y="20106"/>
                </a:lnTo>
                <a:lnTo>
                  <a:pt x="0" y="2010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de-DE" sz="2400" spc="-1" strike="noStrike">
              <a:solidFill>
                <a:srgbClr val="000000"/>
              </a:solidFill>
              <a:latin typeface="Times New Roman"/>
              <a:ea typeface="DejaVu Sans"/>
            </a:endParaRPr>
          </a:p>
        </p:txBody>
      </p:sp>
      <p:pic>
        <p:nvPicPr>
          <p:cNvPr id="291" name="" descr=""/>
          <p:cNvPicPr/>
          <p:nvPr/>
        </p:nvPicPr>
        <p:blipFill>
          <a:blip r:embed="rId1"/>
          <a:stretch/>
        </p:blipFill>
        <p:spPr>
          <a:xfrm>
            <a:off x="8576280" y="1579680"/>
            <a:ext cx="3358800" cy="5126400"/>
          </a:xfrm>
          <a:prstGeom prst="rect">
            <a:avLst/>
          </a:prstGeom>
          <a:ln w="0">
            <a:noFill/>
          </a:ln>
        </p:spPr>
      </p:pic>
      <p:sp>
        <p:nvSpPr>
          <p:cNvPr id="292" name=""/>
          <p:cNvSpPr/>
          <p:nvPr/>
        </p:nvSpPr>
        <p:spPr>
          <a:xfrm>
            <a:off x="944640" y="379800"/>
            <a:ext cx="7603920" cy="58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de-DE" sz="4400" spc="-1" strike="noStrike">
                <a:solidFill>
                  <a:srgbClr val="127622"/>
                </a:solidFill>
                <a:latin typeface="Calibri"/>
                <a:ea typeface="Calibri"/>
              </a:rPr>
              <a:t>Katharina Lampert (1913 – 1941)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"/>
          <p:cNvSpPr/>
          <p:nvPr/>
        </p:nvSpPr>
        <p:spPr>
          <a:xfrm>
            <a:off x="929520" y="6866640"/>
            <a:ext cx="5837400" cy="16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"/>
                <a:ea typeface="Calibri"/>
              </a:rPr>
              <a:t>Quelle: http://lebensspuren.schloss-hartheim.at/index.php/2-biografie/25-katharina-lampert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"/>
          <p:cNvSpPr/>
          <p:nvPr/>
        </p:nvSpPr>
        <p:spPr>
          <a:xfrm>
            <a:off x="929520" y="1944000"/>
            <a:ext cx="353880" cy="41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Arial"/>
              </a:rPr>
              <a:t>•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"/>
          <p:cNvSpPr/>
          <p:nvPr/>
        </p:nvSpPr>
        <p:spPr>
          <a:xfrm>
            <a:off x="1158120" y="2017080"/>
            <a:ext cx="4103280" cy="37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Calibri"/>
              </a:rPr>
              <a:t>Arme Familie aus Vorarlberg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"/>
          <p:cNvSpPr/>
          <p:nvPr/>
        </p:nvSpPr>
        <p:spPr>
          <a:xfrm>
            <a:off x="929520" y="2483280"/>
            <a:ext cx="353880" cy="41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Arial"/>
              </a:rPr>
              <a:t>•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"/>
          <p:cNvSpPr/>
          <p:nvPr/>
        </p:nvSpPr>
        <p:spPr>
          <a:xfrm>
            <a:off x="1158120" y="2554560"/>
            <a:ext cx="5824080" cy="37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Calibri"/>
              </a:rPr>
              <a:t>Ab 1934 untergebracht im „Armenhaus“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"/>
          <p:cNvSpPr/>
          <p:nvPr/>
        </p:nvSpPr>
        <p:spPr>
          <a:xfrm>
            <a:off x="929520" y="3020400"/>
            <a:ext cx="353880" cy="41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Arial"/>
              </a:rPr>
              <a:t>•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"/>
          <p:cNvSpPr/>
          <p:nvPr/>
        </p:nvSpPr>
        <p:spPr>
          <a:xfrm>
            <a:off x="1158120" y="3093480"/>
            <a:ext cx="5465880" cy="37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Calibri"/>
              </a:rPr>
              <a:t>Ohne Einkommen, ohne Versicherung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"/>
          <p:cNvSpPr/>
          <p:nvPr/>
        </p:nvSpPr>
        <p:spPr>
          <a:xfrm>
            <a:off x="929520" y="3559320"/>
            <a:ext cx="353880" cy="41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Arial"/>
              </a:rPr>
              <a:t>•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"/>
          <p:cNvSpPr/>
          <p:nvPr/>
        </p:nvSpPr>
        <p:spPr>
          <a:xfrm>
            <a:off x="1158120" y="3632040"/>
            <a:ext cx="6234120" cy="37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Calibri"/>
              </a:rPr>
              <a:t>Unterhalt wird von der Gemeinde getragen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"/>
          <p:cNvSpPr/>
          <p:nvPr/>
        </p:nvSpPr>
        <p:spPr>
          <a:xfrm>
            <a:off x="929520" y="4097880"/>
            <a:ext cx="353880" cy="41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Arial"/>
              </a:rPr>
              <a:t>•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"/>
          <p:cNvSpPr/>
          <p:nvPr/>
        </p:nvSpPr>
        <p:spPr>
          <a:xfrm>
            <a:off x="1158120" y="4169880"/>
            <a:ext cx="2823120" cy="37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Calibri"/>
              </a:rPr>
              <a:t>Epileptische Anfälle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"/>
          <p:cNvSpPr/>
          <p:nvPr/>
        </p:nvSpPr>
        <p:spPr>
          <a:xfrm>
            <a:off x="929520" y="4635360"/>
            <a:ext cx="353880" cy="41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Arial"/>
              </a:rPr>
              <a:t>•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"/>
          <p:cNvSpPr/>
          <p:nvPr/>
        </p:nvSpPr>
        <p:spPr>
          <a:xfrm>
            <a:off x="1158120" y="4708440"/>
            <a:ext cx="4476960" cy="37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Calibri"/>
              </a:rPr>
              <a:t>1940 verlegt in eine Heilanstalt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"/>
          <p:cNvSpPr/>
          <p:nvPr/>
        </p:nvSpPr>
        <p:spPr>
          <a:xfrm>
            <a:off x="929520" y="5174280"/>
            <a:ext cx="353880" cy="41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Arial"/>
              </a:rPr>
              <a:t>•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"/>
          <p:cNvSpPr/>
          <p:nvPr/>
        </p:nvSpPr>
        <p:spPr>
          <a:xfrm>
            <a:off x="1158120" y="5247360"/>
            <a:ext cx="4423320" cy="37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Calibri"/>
              </a:rPr>
              <a:t>1941 Transport nach Hartheim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"/>
          <p:cNvSpPr/>
          <p:nvPr/>
        </p:nvSpPr>
        <p:spPr>
          <a:xfrm>
            <a:off x="929520" y="5713200"/>
            <a:ext cx="353880" cy="41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Arial"/>
              </a:rPr>
              <a:t>•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"/>
          <p:cNvSpPr/>
          <p:nvPr/>
        </p:nvSpPr>
        <p:spPr>
          <a:xfrm>
            <a:off x="1158120" y="5784840"/>
            <a:ext cx="5743080" cy="37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Calibri"/>
              </a:rPr>
              <a:t>Offizieller Todestag sechs Tage später …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"/>
          <p:cNvSpPr/>
          <p:nvPr/>
        </p:nvSpPr>
        <p:spPr>
          <a:xfrm>
            <a:off x="0" y="0"/>
            <a:ext cx="12190320" cy="7236360"/>
          </a:xfrm>
          <a:custGeom>
            <a:avLst/>
            <a:gdLst>
              <a:gd name="textAreaLeft" fmla="*/ 0 w 12190320"/>
              <a:gd name="textAreaRight" fmla="*/ 12191760 w 12190320"/>
              <a:gd name="textAreaTop" fmla="*/ 0 h 7236360"/>
              <a:gd name="textAreaBottom" fmla="*/ 7237800 h 7236360"/>
            </a:gdLst>
            <a:ahLst/>
            <a:rect l="textAreaLeft" t="textAreaTop" r="textAreaRight" b="textAreaBottom"/>
            <a:pathLst>
              <a:path w="33866" h="20105">
                <a:moveTo>
                  <a:pt x="0" y="0"/>
                </a:moveTo>
                <a:lnTo>
                  <a:pt x="33866" y="0"/>
                </a:lnTo>
                <a:lnTo>
                  <a:pt x="33866" y="20105"/>
                </a:lnTo>
                <a:lnTo>
                  <a:pt x="0" y="2010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de-DE" sz="2400" spc="-1" strike="noStrike">
              <a:solidFill>
                <a:srgbClr val="000000"/>
              </a:solidFill>
              <a:latin typeface="Times New Roman"/>
              <a:ea typeface="DejaVu Sans"/>
            </a:endParaRPr>
          </a:p>
        </p:txBody>
      </p:sp>
      <p:sp>
        <p:nvSpPr>
          <p:cNvPr id="311" name=""/>
          <p:cNvSpPr/>
          <p:nvPr/>
        </p:nvSpPr>
        <p:spPr>
          <a:xfrm>
            <a:off x="0" y="0"/>
            <a:ext cx="12190680" cy="7236720"/>
          </a:xfrm>
          <a:custGeom>
            <a:avLst/>
            <a:gdLst>
              <a:gd name="textAreaLeft" fmla="*/ 0 w 12190680"/>
              <a:gd name="textAreaRight" fmla="*/ 12192120 w 12190680"/>
              <a:gd name="textAreaTop" fmla="*/ 0 h 7236720"/>
              <a:gd name="textAreaBottom" fmla="*/ 7238160 h 7236720"/>
            </a:gdLst>
            <a:ahLst/>
            <a:rect l="textAreaLeft" t="textAreaTop" r="textAreaRight" b="textAreaBottom"/>
            <a:pathLst>
              <a:path w="33867" h="20106">
                <a:moveTo>
                  <a:pt x="0" y="0"/>
                </a:moveTo>
                <a:lnTo>
                  <a:pt x="33867" y="0"/>
                </a:lnTo>
                <a:lnTo>
                  <a:pt x="33867" y="20106"/>
                </a:lnTo>
                <a:lnTo>
                  <a:pt x="0" y="2010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de-DE" sz="2400" spc="-1" strike="noStrike">
              <a:solidFill>
                <a:srgbClr val="000000"/>
              </a:solidFill>
              <a:latin typeface="Times New Roman"/>
              <a:ea typeface="DejaVu Sans"/>
            </a:endParaRPr>
          </a:p>
        </p:txBody>
      </p:sp>
      <p:sp>
        <p:nvSpPr>
          <p:cNvPr id="312" name=""/>
          <p:cNvSpPr/>
          <p:nvPr/>
        </p:nvSpPr>
        <p:spPr>
          <a:xfrm>
            <a:off x="944640" y="379800"/>
            <a:ext cx="7603920" cy="58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de-DE" sz="4400" spc="-1" strike="noStrike">
                <a:solidFill>
                  <a:srgbClr val="127622"/>
                </a:solidFill>
                <a:latin typeface="Calibri"/>
                <a:ea typeface="Calibri"/>
              </a:rPr>
              <a:t>Hermine Hlavek (1905 – 1940)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"/>
          <p:cNvSpPr/>
          <p:nvPr/>
        </p:nvSpPr>
        <p:spPr>
          <a:xfrm>
            <a:off x="929520" y="6866640"/>
            <a:ext cx="6125400" cy="16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"/>
                <a:ea typeface="Calibri"/>
              </a:rPr>
              <a:t>Quelle: http://lebensspuren.schloss-hartheim.at/index.php/2-biografie/20-hermine-hlavek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"/>
          <p:cNvSpPr/>
          <p:nvPr/>
        </p:nvSpPr>
        <p:spPr>
          <a:xfrm>
            <a:off x="929520" y="1944000"/>
            <a:ext cx="353880" cy="41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Arial"/>
              </a:rPr>
              <a:t>•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5" name=""/>
          <p:cNvSpPr/>
          <p:nvPr/>
        </p:nvSpPr>
        <p:spPr>
          <a:xfrm>
            <a:off x="1158120" y="2017080"/>
            <a:ext cx="4103280" cy="37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Calibri"/>
              </a:rPr>
              <a:t>Geboren in Wien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"/>
          <p:cNvSpPr/>
          <p:nvPr/>
        </p:nvSpPr>
        <p:spPr>
          <a:xfrm>
            <a:off x="929520" y="2483280"/>
            <a:ext cx="353880" cy="41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Arial"/>
              </a:rPr>
              <a:t>•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"/>
          <p:cNvSpPr/>
          <p:nvPr/>
        </p:nvSpPr>
        <p:spPr>
          <a:xfrm>
            <a:off x="1158120" y="2554560"/>
            <a:ext cx="7172640" cy="37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Calibri"/>
              </a:rPr>
              <a:t>1922 Gesellenprüfung zur Damenkleidermacherin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"/>
          <p:cNvSpPr/>
          <p:nvPr/>
        </p:nvSpPr>
        <p:spPr>
          <a:xfrm>
            <a:off x="929520" y="3020400"/>
            <a:ext cx="353880" cy="41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Arial"/>
              </a:rPr>
              <a:t>•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"/>
          <p:cNvSpPr/>
          <p:nvPr/>
        </p:nvSpPr>
        <p:spPr>
          <a:xfrm>
            <a:off x="1158120" y="3093480"/>
            <a:ext cx="6645600" cy="37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Calibri"/>
              </a:rPr>
              <a:t>„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Calibri"/>
              </a:rPr>
              <a:t>Narrische Anfälle“, Elektroschockbehandlung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"/>
          <p:cNvSpPr/>
          <p:nvPr/>
        </p:nvSpPr>
        <p:spPr>
          <a:xfrm>
            <a:off x="929520" y="3559320"/>
            <a:ext cx="353880" cy="41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Arial"/>
              </a:rPr>
              <a:t>•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"/>
          <p:cNvSpPr/>
          <p:nvPr/>
        </p:nvSpPr>
        <p:spPr>
          <a:xfrm>
            <a:off x="1158120" y="3632040"/>
            <a:ext cx="6506640" cy="37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Calibri"/>
              </a:rPr>
              <a:t>1931 Diagnose Schizophrenie, Entmündigung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"/>
          <p:cNvSpPr/>
          <p:nvPr/>
        </p:nvSpPr>
        <p:spPr>
          <a:xfrm>
            <a:off x="940680" y="4117320"/>
            <a:ext cx="353880" cy="41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Arial"/>
              </a:rPr>
              <a:t>•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"/>
          <p:cNvSpPr/>
          <p:nvPr/>
        </p:nvSpPr>
        <p:spPr>
          <a:xfrm>
            <a:off x="1152000" y="4176000"/>
            <a:ext cx="4423320" cy="37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Calibri"/>
              </a:rPr>
              <a:t>1940 Transport nach Hartheim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"/>
          <p:cNvSpPr/>
          <p:nvPr/>
        </p:nvSpPr>
        <p:spPr>
          <a:xfrm>
            <a:off x="957960" y="4680000"/>
            <a:ext cx="353880" cy="41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Arial"/>
              </a:rPr>
              <a:t>•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"/>
          <p:cNvSpPr/>
          <p:nvPr/>
        </p:nvSpPr>
        <p:spPr>
          <a:xfrm>
            <a:off x="1152000" y="4736520"/>
            <a:ext cx="5743080" cy="70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Calibri"/>
              </a:rPr>
              <a:t>Offizieller Todestag zehn Tage später …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Calibri"/>
              </a:rPr>
              <a:t>„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Calibri"/>
              </a:rPr>
              <a:t>Trostbrief“ aus Grafeneck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6" name="" descr=""/>
          <p:cNvPicPr/>
          <p:nvPr/>
        </p:nvPicPr>
        <p:blipFill>
          <a:blip r:embed="rId1"/>
          <a:stretch/>
        </p:blipFill>
        <p:spPr>
          <a:xfrm>
            <a:off x="8636040" y="1800000"/>
            <a:ext cx="3458520" cy="4246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838080" y="365040"/>
            <a:ext cx="10511640" cy="132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de-DE" sz="4400" spc="-1" strike="noStrike">
                <a:solidFill>
                  <a:srgbClr val="0070c0"/>
                </a:solidFill>
                <a:latin typeface="Calibri"/>
                <a:ea typeface="DejaVu Sans"/>
              </a:rPr>
              <a:t>„</a:t>
            </a:r>
            <a:r>
              <a:rPr b="1" lang="de-DE" sz="4400" spc="-1" strike="noStrike">
                <a:solidFill>
                  <a:srgbClr val="0070c0"/>
                </a:solidFill>
                <a:latin typeface="Calibri"/>
                <a:ea typeface="DejaVu Sans"/>
              </a:rPr>
              <a:t>Eugenik“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CustomShape 2"/>
          <p:cNvSpPr/>
          <p:nvPr/>
        </p:nvSpPr>
        <p:spPr>
          <a:xfrm>
            <a:off x="838080" y="1825560"/>
            <a:ext cx="10511640" cy="434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Anfang des 20. Jahrhunderts weltweit wissenschaftliche Untersuchungen, wie die „Qualität“ des Erbgutes in der Bevölkerung verbessert werden kann (USA, Schweden,...)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Radikale Umsetzung im Deutschen Reich nach 1933: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Die Überlegenheit der „nordischen Rasse“ muss durch aktive Eingriffe gesichert werden …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Das „Kranke“ muss aus dem Volks-„Körper“ entfernt werden …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Konkrete Maßnahmen: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Zwangssterilisationen, „Rassengesetze“, Ahnenpass,…, Euthanasie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CustomShape 3"/>
          <p:cNvSpPr/>
          <p:nvPr/>
        </p:nvSpPr>
        <p:spPr>
          <a:xfrm>
            <a:off x="4038480" y="6356520"/>
            <a:ext cx="41108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29" name="CustomShape 4"/>
          <p:cNvSpPr/>
          <p:nvPr/>
        </p:nvSpPr>
        <p:spPr>
          <a:xfrm>
            <a:off x="8610480" y="6356520"/>
            <a:ext cx="27392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2967883A-BE3C-4120-9B7F-E49092458254}" type="slidenum"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"/>
          <p:cNvSpPr/>
          <p:nvPr/>
        </p:nvSpPr>
        <p:spPr>
          <a:xfrm>
            <a:off x="0" y="0"/>
            <a:ext cx="12190320" cy="7236360"/>
          </a:xfrm>
          <a:custGeom>
            <a:avLst/>
            <a:gdLst>
              <a:gd name="textAreaLeft" fmla="*/ 0 w 12190320"/>
              <a:gd name="textAreaRight" fmla="*/ 12191760 w 12190320"/>
              <a:gd name="textAreaTop" fmla="*/ 0 h 7236360"/>
              <a:gd name="textAreaBottom" fmla="*/ 7237800 h 7236360"/>
            </a:gdLst>
            <a:ahLst/>
            <a:rect l="textAreaLeft" t="textAreaTop" r="textAreaRight" b="textAreaBottom"/>
            <a:pathLst>
              <a:path w="33866" h="20105">
                <a:moveTo>
                  <a:pt x="0" y="0"/>
                </a:moveTo>
                <a:lnTo>
                  <a:pt x="33866" y="0"/>
                </a:lnTo>
                <a:lnTo>
                  <a:pt x="33866" y="20105"/>
                </a:lnTo>
                <a:lnTo>
                  <a:pt x="0" y="2010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de-DE" sz="2400" spc="-1" strike="noStrike">
              <a:solidFill>
                <a:srgbClr val="000000"/>
              </a:solidFill>
              <a:latin typeface="Times New Roman"/>
              <a:ea typeface="DejaVu Sans"/>
            </a:endParaRPr>
          </a:p>
        </p:txBody>
      </p:sp>
      <p:sp>
        <p:nvSpPr>
          <p:cNvPr id="328" name=""/>
          <p:cNvSpPr/>
          <p:nvPr/>
        </p:nvSpPr>
        <p:spPr>
          <a:xfrm>
            <a:off x="0" y="-360"/>
            <a:ext cx="12190680" cy="7236720"/>
          </a:xfrm>
          <a:custGeom>
            <a:avLst/>
            <a:gdLst>
              <a:gd name="textAreaLeft" fmla="*/ 0 w 12190680"/>
              <a:gd name="textAreaRight" fmla="*/ 12192120 w 12190680"/>
              <a:gd name="textAreaTop" fmla="*/ 0 h 7236720"/>
              <a:gd name="textAreaBottom" fmla="*/ 7238160 h 7236720"/>
            </a:gdLst>
            <a:ahLst/>
            <a:rect l="textAreaLeft" t="textAreaTop" r="textAreaRight" b="textAreaBottom"/>
            <a:pathLst>
              <a:path w="33867" h="20106">
                <a:moveTo>
                  <a:pt x="0" y="0"/>
                </a:moveTo>
                <a:lnTo>
                  <a:pt x="33867" y="0"/>
                </a:lnTo>
                <a:lnTo>
                  <a:pt x="33867" y="20106"/>
                </a:lnTo>
                <a:lnTo>
                  <a:pt x="0" y="2010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de-DE" sz="2400" spc="-1" strike="noStrike">
              <a:solidFill>
                <a:srgbClr val="000000"/>
              </a:solidFill>
              <a:latin typeface="Times New Roman"/>
              <a:ea typeface="DejaVu Sans"/>
            </a:endParaRPr>
          </a:p>
        </p:txBody>
      </p:sp>
      <p:sp>
        <p:nvSpPr>
          <p:cNvPr id="329" name=""/>
          <p:cNvSpPr/>
          <p:nvPr/>
        </p:nvSpPr>
        <p:spPr>
          <a:xfrm>
            <a:off x="944640" y="379800"/>
            <a:ext cx="7603920" cy="58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de-DE" sz="4400" spc="-1" strike="noStrike">
                <a:solidFill>
                  <a:srgbClr val="127622"/>
                </a:solidFill>
                <a:latin typeface="Calibri"/>
                <a:ea typeface="Calibri"/>
              </a:rPr>
              <a:t>Helene Adler  (1889 – 1941)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"/>
          <p:cNvSpPr/>
          <p:nvPr/>
        </p:nvSpPr>
        <p:spPr>
          <a:xfrm>
            <a:off x="929520" y="6866640"/>
            <a:ext cx="5909400" cy="16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"/>
                <a:ea typeface="Calibri"/>
              </a:rPr>
              <a:t>Quelle: http://lebensspuren.schloss-hartheim.at/index.php/2-biografie/2-helene-adler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"/>
          <p:cNvSpPr/>
          <p:nvPr/>
        </p:nvSpPr>
        <p:spPr>
          <a:xfrm>
            <a:off x="929520" y="1944000"/>
            <a:ext cx="353880" cy="41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Arial"/>
              </a:rPr>
              <a:t>•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"/>
          <p:cNvSpPr/>
          <p:nvPr/>
        </p:nvSpPr>
        <p:spPr>
          <a:xfrm>
            <a:off x="1158120" y="2017080"/>
            <a:ext cx="4103280" cy="70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Calibri"/>
              </a:rPr>
              <a:t>Lebte in Wien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3" name=""/>
          <p:cNvSpPr/>
          <p:nvPr/>
        </p:nvSpPr>
        <p:spPr>
          <a:xfrm>
            <a:off x="929520" y="2483280"/>
            <a:ext cx="353880" cy="41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Arial"/>
              </a:rPr>
              <a:t>•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"/>
          <p:cNvSpPr/>
          <p:nvPr/>
        </p:nvSpPr>
        <p:spPr>
          <a:xfrm>
            <a:off x="1158120" y="2554560"/>
            <a:ext cx="5824080" cy="37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Calibri"/>
              </a:rPr>
              <a:t>Arbeitete als Kontoristin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"/>
          <p:cNvSpPr/>
          <p:nvPr/>
        </p:nvSpPr>
        <p:spPr>
          <a:xfrm>
            <a:off x="929520" y="3020400"/>
            <a:ext cx="353880" cy="41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Arial"/>
              </a:rPr>
              <a:t>•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" name=""/>
          <p:cNvSpPr/>
          <p:nvPr/>
        </p:nvSpPr>
        <p:spPr>
          <a:xfrm>
            <a:off x="1158120" y="3093480"/>
            <a:ext cx="5465880" cy="37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Calibri"/>
              </a:rPr>
              <a:t>1917 Diagnose Schizophrenie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7" name=""/>
          <p:cNvSpPr/>
          <p:nvPr/>
        </p:nvSpPr>
        <p:spPr>
          <a:xfrm>
            <a:off x="929520" y="3559320"/>
            <a:ext cx="353880" cy="41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Arial"/>
              </a:rPr>
              <a:t>•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"/>
          <p:cNvSpPr/>
          <p:nvPr/>
        </p:nvSpPr>
        <p:spPr>
          <a:xfrm>
            <a:off x="1158120" y="3632040"/>
            <a:ext cx="6234120" cy="37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Calibri"/>
              </a:rPr>
              <a:t>Weiter berufstätig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"/>
          <p:cNvSpPr/>
          <p:nvPr/>
        </p:nvSpPr>
        <p:spPr>
          <a:xfrm>
            <a:off x="929520" y="4097880"/>
            <a:ext cx="353880" cy="41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Arial"/>
              </a:rPr>
              <a:t>•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"/>
          <p:cNvSpPr/>
          <p:nvPr/>
        </p:nvSpPr>
        <p:spPr>
          <a:xfrm>
            <a:off x="1158120" y="4169880"/>
            <a:ext cx="5174640" cy="37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Calibri"/>
              </a:rPr>
              <a:t>1928 in Pflegeanstalt untergebracht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"/>
          <p:cNvSpPr/>
          <p:nvPr/>
        </p:nvSpPr>
        <p:spPr>
          <a:xfrm>
            <a:off x="929520" y="4635360"/>
            <a:ext cx="353880" cy="41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Arial"/>
              </a:rPr>
              <a:t>•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"/>
          <p:cNvSpPr/>
          <p:nvPr/>
        </p:nvSpPr>
        <p:spPr>
          <a:xfrm>
            <a:off x="1158120" y="4708440"/>
            <a:ext cx="4476960" cy="37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Calibri"/>
              </a:rPr>
              <a:t>1940 verlegt in eine Heilanstalt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"/>
          <p:cNvSpPr/>
          <p:nvPr/>
        </p:nvSpPr>
        <p:spPr>
          <a:xfrm>
            <a:off x="929520" y="5174280"/>
            <a:ext cx="353880" cy="41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Arial"/>
              </a:rPr>
              <a:t>•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"/>
          <p:cNvSpPr/>
          <p:nvPr/>
        </p:nvSpPr>
        <p:spPr>
          <a:xfrm>
            <a:off x="1158120" y="5247360"/>
            <a:ext cx="4423320" cy="37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Calibri"/>
              </a:rPr>
              <a:t>1941 Transport nach Hartheim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"/>
          <p:cNvSpPr/>
          <p:nvPr/>
        </p:nvSpPr>
        <p:spPr>
          <a:xfrm>
            <a:off x="929520" y="5713200"/>
            <a:ext cx="353880" cy="41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  <a:ea typeface="Arial"/>
              </a:rPr>
              <a:t>•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"/>
          <p:cNvSpPr/>
          <p:nvPr/>
        </p:nvSpPr>
        <p:spPr>
          <a:xfrm>
            <a:off x="1158120" y="5784840"/>
            <a:ext cx="5743080" cy="37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Calibri"/>
              </a:rPr>
              <a:t>Offizieller Todestag zwölf Tage später …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7" name="" descr=""/>
          <p:cNvPicPr/>
          <p:nvPr/>
        </p:nvPicPr>
        <p:blipFill>
          <a:blip r:embed="rId1"/>
          <a:stretch/>
        </p:blipFill>
        <p:spPr>
          <a:xfrm>
            <a:off x="8145720" y="936000"/>
            <a:ext cx="3588840" cy="5848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"/>
          <p:cNvSpPr/>
          <p:nvPr/>
        </p:nvSpPr>
        <p:spPr>
          <a:xfrm>
            <a:off x="0" y="0"/>
            <a:ext cx="12190320" cy="7236360"/>
          </a:xfrm>
          <a:custGeom>
            <a:avLst/>
            <a:gdLst>
              <a:gd name="textAreaLeft" fmla="*/ 0 w 12190320"/>
              <a:gd name="textAreaRight" fmla="*/ 12191760 w 12190320"/>
              <a:gd name="textAreaTop" fmla="*/ 0 h 7236360"/>
              <a:gd name="textAreaBottom" fmla="*/ 7237800 h 7236360"/>
            </a:gdLst>
            <a:ahLst/>
            <a:rect l="textAreaLeft" t="textAreaTop" r="textAreaRight" b="textAreaBottom"/>
            <a:pathLst>
              <a:path w="33866" h="20105">
                <a:moveTo>
                  <a:pt x="0" y="0"/>
                </a:moveTo>
                <a:lnTo>
                  <a:pt x="33866" y="0"/>
                </a:lnTo>
                <a:lnTo>
                  <a:pt x="33866" y="20105"/>
                </a:lnTo>
                <a:lnTo>
                  <a:pt x="0" y="2010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de-DE" sz="2400" spc="-1" strike="noStrike">
              <a:solidFill>
                <a:srgbClr val="000000"/>
              </a:solidFill>
              <a:latin typeface="Times New Roman"/>
              <a:ea typeface="DejaVu Sans"/>
            </a:endParaRPr>
          </a:p>
        </p:txBody>
      </p:sp>
      <p:sp>
        <p:nvSpPr>
          <p:cNvPr id="349" name=""/>
          <p:cNvSpPr/>
          <p:nvPr/>
        </p:nvSpPr>
        <p:spPr>
          <a:xfrm>
            <a:off x="864000" y="6120000"/>
            <a:ext cx="11230560" cy="430560"/>
          </a:xfrm>
          <a:custGeom>
            <a:avLst/>
            <a:gdLst>
              <a:gd name="textAreaLeft" fmla="*/ 0 w 11230560"/>
              <a:gd name="textAreaRight" fmla="*/ 11232000 w 11230560"/>
              <a:gd name="textAreaTop" fmla="*/ 0 h 430560"/>
              <a:gd name="textAreaBottom" fmla="*/ 432000 h 430560"/>
            </a:gdLst>
            <a:ahLst/>
            <a:rect l="textAreaLeft" t="textAreaTop" r="textAreaRight" b="textAreaBottom"/>
            <a:pathLst>
              <a:path w="31200" h="1200">
                <a:moveTo>
                  <a:pt x="0" y="0"/>
                </a:moveTo>
                <a:lnTo>
                  <a:pt x="31200" y="0"/>
                </a:lnTo>
                <a:lnTo>
                  <a:pt x="31200" y="1200"/>
                </a:lnTo>
                <a:lnTo>
                  <a:pt x="0" y="12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Entspricht in etwa der heutigen Einwohnerzahl von Augsburg oder Erfurt ...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"/>
          <p:cNvSpPr/>
          <p:nvPr/>
        </p:nvSpPr>
        <p:spPr>
          <a:xfrm>
            <a:off x="944640" y="379800"/>
            <a:ext cx="7603920" cy="58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de-DE" sz="4400" spc="-1" strike="noStrike">
                <a:solidFill>
                  <a:srgbClr val="127622"/>
                </a:solidFill>
                <a:latin typeface="Calibri"/>
                <a:ea typeface="Calibri"/>
              </a:rPr>
              <a:t>Über 200.000 Opfer ...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1" name=""/>
          <p:cNvSpPr/>
          <p:nvPr/>
        </p:nvSpPr>
        <p:spPr>
          <a:xfrm>
            <a:off x="938160" y="6771240"/>
            <a:ext cx="11260800" cy="31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1260" spc="-1" strike="noStrike" u="sng">
                <a:solidFill>
                  <a:srgbClr val="000000"/>
                </a:solidFill>
                <a:uFillTx/>
                <a:latin typeface="Calibri"/>
                <a:ea typeface="Calibri"/>
              </a:rPr>
              <a:t>Quellen: </a:t>
            </a:r>
            <a:r>
              <a:rPr b="0" lang="de-DE" sz="1260" spc="-1" strike="noStrike" u="sng">
                <a:solidFill>
                  <a:srgbClr val="000000"/>
                </a:solidFill>
                <a:uFillTx/>
                <a:latin typeface="Calibri"/>
                <a:ea typeface="Calibri"/>
                <a:hlinkClick r:id="rId1"/>
              </a:rPr>
              <a:t>https://upload.wikimedia.org/wikipedia/commons/d/d3/Augsburg_-_Markt.jpg</a:t>
            </a:r>
            <a:endParaRPr b="0" lang="de-DE" sz="126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260" spc="-1" strike="noStrike">
                <a:solidFill>
                  <a:srgbClr val="8b8b8b"/>
                </a:solidFill>
                <a:latin typeface="Calibri"/>
                <a:ea typeface="Calibri"/>
              </a:rPr>
              <a:t>                </a:t>
            </a:r>
            <a:r>
              <a:rPr b="0" lang="de-DE" sz="1260" spc="-1" strike="noStrike">
                <a:solidFill>
                  <a:srgbClr val="8b8b8b"/>
                </a:solidFill>
                <a:latin typeface="Calibri"/>
                <a:ea typeface="Calibri"/>
              </a:rPr>
              <a:t>https://upload.wikimedia.org/wikipedia/commons/2/29/Erfurt_cathedral_and_severi_church.jpg</a:t>
            </a:r>
            <a:endParaRPr b="0" lang="de-DE" sz="126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2" name="" descr=""/>
          <p:cNvPicPr/>
          <p:nvPr/>
        </p:nvPicPr>
        <p:blipFill>
          <a:blip r:embed="rId2"/>
          <a:srcRect l="12939" t="0" r="0" b="0"/>
          <a:stretch/>
        </p:blipFill>
        <p:spPr>
          <a:xfrm>
            <a:off x="864000" y="1872000"/>
            <a:ext cx="5386680" cy="3958560"/>
          </a:xfrm>
          <a:prstGeom prst="rect">
            <a:avLst/>
          </a:prstGeom>
          <a:ln w="0">
            <a:noFill/>
          </a:ln>
        </p:spPr>
      </p:pic>
      <p:pic>
        <p:nvPicPr>
          <p:cNvPr id="353" name="" descr=""/>
          <p:cNvPicPr/>
          <p:nvPr/>
        </p:nvPicPr>
        <p:blipFill>
          <a:blip r:embed="rId3"/>
          <a:stretch/>
        </p:blipFill>
        <p:spPr>
          <a:xfrm>
            <a:off x="6408000" y="1656000"/>
            <a:ext cx="5374800" cy="4147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"/>
          <p:cNvSpPr/>
          <p:nvPr/>
        </p:nvSpPr>
        <p:spPr>
          <a:xfrm>
            <a:off x="0" y="0"/>
            <a:ext cx="12190320" cy="7236360"/>
          </a:xfrm>
          <a:custGeom>
            <a:avLst/>
            <a:gdLst>
              <a:gd name="textAreaLeft" fmla="*/ 0 w 12190320"/>
              <a:gd name="textAreaRight" fmla="*/ 12191760 w 12190320"/>
              <a:gd name="textAreaTop" fmla="*/ 0 h 7236360"/>
              <a:gd name="textAreaBottom" fmla="*/ 7237800 h 7236360"/>
            </a:gdLst>
            <a:ahLst/>
            <a:rect l="textAreaLeft" t="textAreaTop" r="textAreaRight" b="textAreaBottom"/>
            <a:pathLst>
              <a:path w="33866" h="20105">
                <a:moveTo>
                  <a:pt x="0" y="0"/>
                </a:moveTo>
                <a:lnTo>
                  <a:pt x="33866" y="0"/>
                </a:lnTo>
                <a:lnTo>
                  <a:pt x="33866" y="20105"/>
                </a:lnTo>
                <a:lnTo>
                  <a:pt x="0" y="2010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de-DE" sz="2400" spc="-1" strike="noStrike">
              <a:solidFill>
                <a:srgbClr val="000000"/>
              </a:solidFill>
              <a:latin typeface="Times New Roman"/>
              <a:ea typeface="DejaVu Sans"/>
            </a:endParaRPr>
          </a:p>
        </p:txBody>
      </p:sp>
      <p:sp>
        <p:nvSpPr>
          <p:cNvPr id="355" name=""/>
          <p:cNvSpPr/>
          <p:nvPr/>
        </p:nvSpPr>
        <p:spPr>
          <a:xfrm>
            <a:off x="864360" y="4392360"/>
            <a:ext cx="11230560" cy="430560"/>
          </a:xfrm>
          <a:custGeom>
            <a:avLst/>
            <a:gdLst>
              <a:gd name="textAreaLeft" fmla="*/ 0 w 11230560"/>
              <a:gd name="textAreaRight" fmla="*/ 11232000 w 11230560"/>
              <a:gd name="textAreaTop" fmla="*/ 0 h 430560"/>
              <a:gd name="textAreaBottom" fmla="*/ 432000 h 430560"/>
            </a:gdLst>
            <a:ahLst/>
            <a:rect l="textAreaLeft" t="textAreaTop" r="textAreaRight" b="textAreaBottom"/>
            <a:pathLst>
              <a:path w="31200" h="1200">
                <a:moveTo>
                  <a:pt x="0" y="0"/>
                </a:moveTo>
                <a:lnTo>
                  <a:pt x="31200" y="0"/>
                </a:lnTo>
                <a:lnTo>
                  <a:pt x="31200" y="1200"/>
                </a:lnTo>
                <a:lnTo>
                  <a:pt x="0" y="12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Entspricht in etwa dem Fassungsvermögen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der Münchner Allianz-Arena,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des Berliner Olympiastadions und 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des Dortmunder Westfalenstadions ...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"/>
          <p:cNvSpPr/>
          <p:nvPr/>
        </p:nvSpPr>
        <p:spPr>
          <a:xfrm>
            <a:off x="944640" y="379800"/>
            <a:ext cx="7603920" cy="58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de-DE" sz="4400" spc="-1" strike="noStrike">
                <a:solidFill>
                  <a:srgbClr val="127622"/>
                </a:solidFill>
                <a:latin typeface="Calibri"/>
                <a:ea typeface="Calibri"/>
              </a:rPr>
              <a:t>Über 200.000 Opfer ...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7" name=""/>
          <p:cNvSpPr/>
          <p:nvPr/>
        </p:nvSpPr>
        <p:spPr>
          <a:xfrm>
            <a:off x="860040" y="6537600"/>
            <a:ext cx="11260800" cy="31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de-DE" sz="1260" spc="-1" strike="noStrike">
                <a:solidFill>
                  <a:srgbClr val="8b8b8b"/>
                </a:solidFill>
                <a:latin typeface="Calibri"/>
                <a:ea typeface="Calibri"/>
              </a:rPr>
              <a:t>Quellen: </a:t>
            </a:r>
            <a:r>
              <a:rPr b="0" lang="de-DE" sz="1260" spc="-1" strike="noStrike" u="sng">
                <a:solidFill>
                  <a:srgbClr val="000000"/>
                </a:solidFill>
                <a:uFillTx/>
                <a:latin typeface="Calibri"/>
                <a:ea typeface="Calibri"/>
                <a:hlinkClick r:id="rId1"/>
              </a:rPr>
              <a:t>https://upload.wikimedia.org/wikipedia/commons/e/e9/Allianz_Arena_2008-02-09.jpg</a:t>
            </a:r>
            <a:endParaRPr b="0" lang="de-DE" sz="126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260" spc="-1" strike="noStrike">
                <a:solidFill>
                  <a:srgbClr val="8b8b8b"/>
                </a:solidFill>
                <a:latin typeface="Calibri"/>
                <a:ea typeface="Calibri"/>
              </a:rPr>
              <a:t>                </a:t>
            </a:r>
            <a:r>
              <a:rPr b="0" lang="de-DE" sz="1260" spc="-1" strike="noStrike">
                <a:solidFill>
                  <a:srgbClr val="8b8b8b"/>
                </a:solidFill>
                <a:latin typeface="Calibri"/>
                <a:ea typeface="Calibri"/>
              </a:rPr>
              <a:t>Von Fidelio - Eigenes Werk, CC BY-SA 4.0, </a:t>
            </a:r>
            <a:r>
              <a:rPr b="0" lang="de-DE" sz="1260" spc="-1" strike="noStrike" u="sng">
                <a:solidFill>
                  <a:srgbClr val="000000"/>
                </a:solidFill>
                <a:uFillTx/>
                <a:latin typeface="Calibri"/>
                <a:ea typeface="Calibri"/>
                <a:hlinkClick r:id="rId2"/>
              </a:rPr>
              <a:t>https://commons.wikimedia.org/w/index.php?curid=4451699</a:t>
            </a:r>
            <a:endParaRPr b="0" lang="de-DE" sz="126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260" spc="-1" strike="noStrike">
                <a:solidFill>
                  <a:srgbClr val="8b8b8b"/>
                </a:solidFill>
                <a:latin typeface="Calibri"/>
                <a:ea typeface="Calibri"/>
              </a:rPr>
              <a:t>                </a:t>
            </a:r>
            <a:r>
              <a:rPr b="0" lang="de-DE" sz="1260" spc="-1" strike="noStrike">
                <a:solidFill>
                  <a:srgbClr val="8b8b8b"/>
                </a:solidFill>
                <a:latin typeface="Calibri"/>
                <a:ea typeface="Calibri"/>
              </a:rPr>
              <a:t>Von Markus Unger from Vienna, Austria - 2012-02-26_Dortmund01, CC BY 2.0, https://commons.wikimedia.org/w/index.php?curid=29170352</a:t>
            </a:r>
            <a:endParaRPr b="0" lang="de-DE" sz="126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8" name="" descr=""/>
          <p:cNvPicPr/>
          <p:nvPr/>
        </p:nvPicPr>
        <p:blipFill>
          <a:blip r:embed="rId3"/>
          <a:stretch/>
        </p:blipFill>
        <p:spPr>
          <a:xfrm>
            <a:off x="936000" y="1226880"/>
            <a:ext cx="5114160" cy="2876040"/>
          </a:xfrm>
          <a:prstGeom prst="rect">
            <a:avLst/>
          </a:prstGeom>
          <a:ln w="0">
            <a:noFill/>
          </a:ln>
        </p:spPr>
      </p:pic>
      <p:pic>
        <p:nvPicPr>
          <p:cNvPr id="359" name="" descr=""/>
          <p:cNvPicPr/>
          <p:nvPr/>
        </p:nvPicPr>
        <p:blipFill>
          <a:blip r:embed="rId4"/>
          <a:stretch/>
        </p:blipFill>
        <p:spPr>
          <a:xfrm>
            <a:off x="7704000" y="568080"/>
            <a:ext cx="4162320" cy="2958840"/>
          </a:xfrm>
          <a:prstGeom prst="rect">
            <a:avLst/>
          </a:prstGeom>
          <a:ln w="0">
            <a:noFill/>
          </a:ln>
        </p:spPr>
      </p:pic>
      <p:pic>
        <p:nvPicPr>
          <p:cNvPr id="360" name="" descr=""/>
          <p:cNvPicPr/>
          <p:nvPr/>
        </p:nvPicPr>
        <p:blipFill>
          <a:blip r:embed="rId5"/>
          <a:stretch/>
        </p:blipFill>
        <p:spPr>
          <a:xfrm>
            <a:off x="7751880" y="3612600"/>
            <a:ext cx="4110480" cy="3082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CustomShape 1"/>
          <p:cNvSpPr/>
          <p:nvPr/>
        </p:nvSpPr>
        <p:spPr>
          <a:xfrm>
            <a:off x="792000" y="17280"/>
            <a:ext cx="10511640" cy="132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1" lang="de-DE" sz="4400" spc="-1" strike="noStrike">
                <a:solidFill>
                  <a:srgbClr val="8d281e"/>
                </a:solidFill>
                <a:latin typeface="Calibri"/>
                <a:ea typeface="DejaVu Sans"/>
              </a:rPr>
              <a:t>Ein paar Denk- Anstöße...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CustomShape 2"/>
          <p:cNvSpPr/>
          <p:nvPr/>
        </p:nvSpPr>
        <p:spPr>
          <a:xfrm>
            <a:off x="4038480" y="6356520"/>
            <a:ext cx="552996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63" name="CustomShape 3"/>
          <p:cNvSpPr/>
          <p:nvPr/>
        </p:nvSpPr>
        <p:spPr>
          <a:xfrm>
            <a:off x="792000" y="1008000"/>
            <a:ext cx="10654920" cy="525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6000"/>
          </a:bodyPr>
          <a:p>
            <a:pPr marL="218160" indent="-216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Die deutsche Gesellschaft hat nach dem Kriegsende über mindestens vier Jahrzehnte die Euthanasie-Verbrechen ignoriert.  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1" marL="414720" indent="-207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Warum haben Angehörige, Freunde, Nachbarn geschwiegen?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1" marL="414720" indent="-207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Wurde in Ihrer Familie darüber gesprochen?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18160" indent="-216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Wie können wir heute – nach so langer Zeit – die Erinnerung wachhalten?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1" marL="414720" indent="-207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Wie erreichen wir die Breite der Gesellschaft – jenseits der „Bildungsbürgertums“?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1" marL="414720" indent="-207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Wie sollen betroffene Institutionen mit dieser Vergangenheit umgehen?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18160" indent="-216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Worüber hätte sich Maria Karoline zum Geburtstag gefreut? 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838080" y="365040"/>
            <a:ext cx="10511640" cy="132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de-DE" sz="4400" spc="-1" strike="noStrike">
                <a:solidFill>
                  <a:srgbClr val="0070c0"/>
                </a:solidFill>
                <a:latin typeface="Calibri"/>
                <a:ea typeface="DejaVu Sans"/>
              </a:rPr>
              <a:t>„</a:t>
            </a:r>
            <a:r>
              <a:rPr b="1" lang="de-DE" sz="4400" spc="-1" strike="noStrike">
                <a:solidFill>
                  <a:srgbClr val="0070c0"/>
                </a:solidFill>
                <a:latin typeface="Calibri"/>
                <a:ea typeface="DejaVu Sans"/>
              </a:rPr>
              <a:t>Kosten für die Volksgemeinschaft“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1" name="Inhaltsplatzhalter 6" descr="Ein Bild, das Text, Buch, Foto, Person enthält.&#10;&#10;Automatisch generierte Beschreibung"/>
          <p:cNvPicPr/>
          <p:nvPr/>
        </p:nvPicPr>
        <p:blipFill>
          <a:blip r:embed="rId1"/>
          <a:stretch/>
        </p:blipFill>
        <p:spPr>
          <a:xfrm>
            <a:off x="2846160" y="1825560"/>
            <a:ext cx="6495480" cy="4347360"/>
          </a:xfrm>
          <a:prstGeom prst="rect">
            <a:avLst/>
          </a:prstGeom>
          <a:ln w="0">
            <a:noFill/>
          </a:ln>
        </p:spPr>
      </p:pic>
      <p:sp>
        <p:nvSpPr>
          <p:cNvPr id="132" name="CustomShape 2"/>
          <p:cNvSpPr/>
          <p:nvPr/>
        </p:nvSpPr>
        <p:spPr>
          <a:xfrm>
            <a:off x="838080" y="6356520"/>
            <a:ext cx="41108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Quelle: Bildarchiv Preußischer Kulturbesitz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CustomShape 3"/>
          <p:cNvSpPr/>
          <p:nvPr/>
        </p:nvSpPr>
        <p:spPr>
          <a:xfrm>
            <a:off x="8610480" y="6356520"/>
            <a:ext cx="27392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FE42CCBE-D933-49DF-BD72-31E9FC2CCE58}" type="slidenum"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838080" y="365040"/>
            <a:ext cx="10511640" cy="132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de-DE" sz="4400" spc="-1" strike="noStrike">
                <a:solidFill>
                  <a:srgbClr val="0070c0"/>
                </a:solidFill>
                <a:latin typeface="Calibri"/>
                <a:ea typeface="DejaVu Sans"/>
              </a:rPr>
              <a:t>„</a:t>
            </a:r>
            <a:r>
              <a:rPr b="1" lang="de-DE" sz="4400" spc="-1" strike="noStrike">
                <a:solidFill>
                  <a:srgbClr val="0070c0"/>
                </a:solidFill>
                <a:latin typeface="Calibri"/>
                <a:ea typeface="DejaVu Sans"/>
              </a:rPr>
              <a:t>Vorrang für verwundete Soldaten“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CustomShape 2"/>
          <p:cNvSpPr/>
          <p:nvPr/>
        </p:nvSpPr>
        <p:spPr>
          <a:xfrm>
            <a:off x="838080" y="1825560"/>
            <a:ext cx="10511640" cy="434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Versorgung verwundeter Soldaten ab September 1939 erfordert in großem Umfang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1" marL="685800" indent="-22716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Infrastruktur zur Einrichtung von Hilfslazaretten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1" marL="685800" indent="-22716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Medizinisches und pflegerisches Personal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Entsprechende Kapazitäten sollten freigesetzt werden durch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1" marL="685800" indent="-22716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Schließung von Pflegeanstalten und Verlegung der Patienten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1" marL="685800" indent="-22716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Entlassung von „leichteren Fällen“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1" marL="685800" indent="-22716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Weitere Reduzierung der medizinischen und pflegerischen Versorgung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1" marL="685800" indent="-22716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Verringerung der Patientenzahl …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CustomShape 3"/>
          <p:cNvSpPr/>
          <p:nvPr/>
        </p:nvSpPr>
        <p:spPr>
          <a:xfrm>
            <a:off x="4038480" y="6356520"/>
            <a:ext cx="41108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37" name="CustomShape 4"/>
          <p:cNvSpPr/>
          <p:nvPr/>
        </p:nvSpPr>
        <p:spPr>
          <a:xfrm>
            <a:off x="8610480" y="6356520"/>
            <a:ext cx="27392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8AFC2EF7-74C4-41E2-AD44-536495F0088D}" type="slidenum"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838080" y="365040"/>
            <a:ext cx="10511640" cy="132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de-DE" sz="4400" spc="-1" strike="noStrike">
                <a:solidFill>
                  <a:srgbClr val="0070c0"/>
                </a:solidFill>
                <a:latin typeface="Calibri"/>
                <a:ea typeface="DejaVu Sans"/>
              </a:rPr>
              <a:t>Der sogenannte „Euthanasie-Erlass“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9" name="Inhaltsplatzhalter 6" descr="Ein Bild, das Text enthält.&#10;&#10;Automatisch generierte Beschreibung"/>
          <p:cNvPicPr/>
          <p:nvPr/>
        </p:nvPicPr>
        <p:blipFill>
          <a:blip r:embed="rId1"/>
          <a:srcRect l="0" t="-1128" r="0" b="1172"/>
          <a:stretch/>
        </p:blipFill>
        <p:spPr>
          <a:xfrm>
            <a:off x="3971160" y="1368000"/>
            <a:ext cx="4826160" cy="4939200"/>
          </a:xfrm>
          <a:prstGeom prst="rect">
            <a:avLst/>
          </a:prstGeom>
          <a:ln w="0">
            <a:noFill/>
          </a:ln>
        </p:spPr>
      </p:pic>
      <p:sp>
        <p:nvSpPr>
          <p:cNvPr id="140" name="CustomShape 2"/>
          <p:cNvSpPr/>
          <p:nvPr/>
        </p:nvSpPr>
        <p:spPr>
          <a:xfrm>
            <a:off x="838080" y="6310440"/>
            <a:ext cx="77684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Quelle:  </a:t>
            </a:r>
            <a:r>
              <a:rPr b="0" lang="de-DE" sz="12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  <a:hlinkClick r:id="rId2"/>
              </a:rPr>
              <a:t>https://www.t4-denkmal.de/Planung-und-Organisation</a:t>
            </a:r>
            <a:r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 © Bundesarchiv Berlin, R 3001 Nr. 24209 Bl. 1  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CustomShape 3"/>
          <p:cNvSpPr/>
          <p:nvPr/>
        </p:nvSpPr>
        <p:spPr>
          <a:xfrm>
            <a:off x="8610480" y="6356520"/>
            <a:ext cx="27392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EE9BB92E-52C5-4065-931D-B864447173CB}" type="slidenum"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838080" y="365040"/>
            <a:ext cx="10511640" cy="132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de-DE" sz="4400" spc="-1" strike="noStrike">
                <a:solidFill>
                  <a:srgbClr val="0070c0"/>
                </a:solidFill>
                <a:latin typeface="Calibri"/>
                <a:ea typeface="DejaVu Sans"/>
              </a:rPr>
              <a:t>Aktion „T4“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CustomShape 2"/>
          <p:cNvSpPr/>
          <p:nvPr/>
        </p:nvSpPr>
        <p:spPr>
          <a:xfrm>
            <a:off x="838080" y="1825560"/>
            <a:ext cx="10511640" cy="434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Neu eingerichtete Zentralstelle in der Tiergartenstraße 4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Systematische Erfassung aller Patienten in Pflegeeinrichtungen durch Meldebögen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Zwei Ärzte begutachten nach Aktenlage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Patienten werden mit Bussen in gesonderte Anstalten verlegt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Kurz nach der Ankunft Ermordung durch Gas („Desinfizieren“)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Systematische Vertuschung durch gezielte Falschinformationen amtlicher Stellen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CustomShape 3"/>
          <p:cNvSpPr/>
          <p:nvPr/>
        </p:nvSpPr>
        <p:spPr>
          <a:xfrm>
            <a:off x="4038480" y="6356520"/>
            <a:ext cx="41108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45" name="CustomShape 4"/>
          <p:cNvSpPr/>
          <p:nvPr/>
        </p:nvSpPr>
        <p:spPr>
          <a:xfrm>
            <a:off x="8610480" y="6356520"/>
            <a:ext cx="27392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4F58276B-CBB4-4550-B3CE-B50A226B4A92}" type="slidenum"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838080" y="365040"/>
            <a:ext cx="10511640" cy="81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de-DE" sz="4400" spc="-1" strike="noStrike">
                <a:solidFill>
                  <a:srgbClr val="0070c0"/>
                </a:solidFill>
                <a:latin typeface="Calibri"/>
                <a:ea typeface="DejaVu Sans"/>
              </a:rPr>
              <a:t>Meldebogen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7" name="Inhaltsplatzhalter 6" descr="Ein Bild, das Text enthält.&#10;&#10;Automatisch generierte Beschreibung"/>
          <p:cNvPicPr/>
          <p:nvPr/>
        </p:nvPicPr>
        <p:blipFill>
          <a:blip r:embed="rId1"/>
          <a:stretch/>
        </p:blipFill>
        <p:spPr>
          <a:xfrm>
            <a:off x="7435440" y="0"/>
            <a:ext cx="4744080" cy="6854040"/>
          </a:xfrm>
          <a:prstGeom prst="rect">
            <a:avLst/>
          </a:prstGeom>
          <a:ln w="0">
            <a:noFill/>
          </a:ln>
        </p:spPr>
      </p:pic>
      <p:sp>
        <p:nvSpPr>
          <p:cNvPr id="148" name="CustomShape 2"/>
          <p:cNvSpPr/>
          <p:nvPr/>
        </p:nvSpPr>
        <p:spPr>
          <a:xfrm>
            <a:off x="4038480" y="6356520"/>
            <a:ext cx="41108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49" name="CustomShape 3"/>
          <p:cNvSpPr/>
          <p:nvPr/>
        </p:nvSpPr>
        <p:spPr>
          <a:xfrm>
            <a:off x="8610480" y="6356520"/>
            <a:ext cx="27392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6B18D8B0-6D06-46B2-B9C5-DB45DA9C36EF}" type="slidenum">
              <a:rPr b="0" lang="de-DE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CustomShape 4"/>
          <p:cNvSpPr/>
          <p:nvPr/>
        </p:nvSpPr>
        <p:spPr>
          <a:xfrm>
            <a:off x="894240" y="1278000"/>
            <a:ext cx="6284520" cy="502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Name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…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Rasse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…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Regelmäßig Besuch und von wem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…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Diagnose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Hauptsymptome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…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Therapie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…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Art der Beschäftigung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(Genaue Bezeichnung der Arbeit und der Arbeitsleistung, z.B. Feldarbeit, leistet nicht viel – Schlosserei, guter Facharbeiter – Keine unbestimmten Angaben, wie Hausarbeit, sondern eindeutig: Zimmerreinigung usw. Auch immer angeben, ob dauernd, häufig oder nur zeitweise beschäftigt)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1005</TotalTime>
  <Application>LibreOffice/7.5.6.2$Windows_X86_64 LibreOffice_project/f654817fb68d6d4600d7d2f6b647e47729f55f15</Application>
  <AppVersion>15.0000</AppVersion>
  <Words>2868</Words>
  <Paragraphs>440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2019-05-28T11:21:42Z</dcterms:created>
  <dc:creator>Peter Fisch</dc:creator>
  <dc:description/>
  <dc:language>de-DE</dc:language>
  <cp:lastModifiedBy/>
  <dcterms:modified xsi:type="dcterms:W3CDTF">2023-12-27T11:57:11Z</dcterms:modified>
  <cp:revision>141</cp:revision>
  <dc:subject/>
  <dc:title>Euthanasie in Deutschland  1939 – 1945 Täter und Opfer – Vergessen und Erinnern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Breitbild</vt:lpwstr>
  </property>
  <property fmtid="{D5CDD505-2E9C-101B-9397-08002B2CF9AE}" pid="3" name="Slides">
    <vt:i4>78</vt:i4>
  </property>
</Properties>
</file>