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5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12192000" cy="6858000"/>
  <p:notesSz cx="6888163" cy="100203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6E69"/>
    <a:srgbClr val="DED7D5"/>
    <a:srgbClr val="26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F9D1E9A-4298-4EF3-9C7B-253A43E2B84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E954BB7-A87F-4B91-9858-29CC07466FE5}" type="slidenum">
              <a:rPr lang="en-GB" smtClean="0"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2F9B095-8B6C-4894-825A-9BF45B2A7189}" type="datetimeFigureOut">
              <a:rPr lang="de-DE" smtClean="0"/>
              <a:pPr/>
              <a:t>12.06.2017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5C61BC-D1E5-4209-8CB4-2C466A60D7A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947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FB99A-7B77-470A-99F2-78AA4D5DFF70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59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8200" b="1">
                <a:solidFill>
                  <a:srgbClr val="FFD624"/>
                </a:solidFill>
                <a:latin typeface="Verdana" pitchFamily="34" charset="0"/>
              </a:defRPr>
            </a:lvl1pPr>
            <a:lvl2pPr marL="808054" indent="-310789" eaLnBrk="0" hangingPunct="0">
              <a:defRPr sz="8200" b="1">
                <a:solidFill>
                  <a:srgbClr val="FFD624"/>
                </a:solidFill>
                <a:latin typeface="Verdana" pitchFamily="34" charset="0"/>
              </a:defRPr>
            </a:lvl2pPr>
            <a:lvl3pPr marL="1243159" indent="-248632" eaLnBrk="0" hangingPunct="0">
              <a:defRPr sz="8200" b="1">
                <a:solidFill>
                  <a:srgbClr val="FFD624"/>
                </a:solidFill>
                <a:latin typeface="Verdana" pitchFamily="34" charset="0"/>
              </a:defRPr>
            </a:lvl3pPr>
            <a:lvl4pPr marL="1740423" indent="-248632" eaLnBrk="0" hangingPunct="0">
              <a:defRPr sz="8200" b="1">
                <a:solidFill>
                  <a:srgbClr val="FFD624"/>
                </a:solidFill>
                <a:latin typeface="Verdana" pitchFamily="34" charset="0"/>
              </a:defRPr>
            </a:lvl4pPr>
            <a:lvl5pPr marL="2237686" indent="-248632" eaLnBrk="0" hangingPunct="0">
              <a:defRPr sz="8200" b="1">
                <a:solidFill>
                  <a:srgbClr val="FFD624"/>
                </a:solidFill>
                <a:latin typeface="Verdana" pitchFamily="34" charset="0"/>
              </a:defRPr>
            </a:lvl5pPr>
            <a:lvl6pPr marL="2734950" indent="-248632" eaLnBrk="0" fontAlgn="base" hangingPunct="0">
              <a:spcBef>
                <a:spcPct val="0"/>
              </a:spcBef>
              <a:spcAft>
                <a:spcPct val="0"/>
              </a:spcAft>
              <a:defRPr sz="8200" b="1">
                <a:solidFill>
                  <a:srgbClr val="FFD624"/>
                </a:solidFill>
                <a:latin typeface="Verdana" pitchFamily="34" charset="0"/>
              </a:defRPr>
            </a:lvl6pPr>
            <a:lvl7pPr marL="3232214" indent="-248632" eaLnBrk="0" fontAlgn="base" hangingPunct="0">
              <a:spcBef>
                <a:spcPct val="0"/>
              </a:spcBef>
              <a:spcAft>
                <a:spcPct val="0"/>
              </a:spcAft>
              <a:defRPr sz="8200" b="1">
                <a:solidFill>
                  <a:srgbClr val="FFD624"/>
                </a:solidFill>
                <a:latin typeface="Verdana" pitchFamily="34" charset="0"/>
              </a:defRPr>
            </a:lvl7pPr>
            <a:lvl8pPr marL="3729477" indent="-248632" eaLnBrk="0" fontAlgn="base" hangingPunct="0">
              <a:spcBef>
                <a:spcPct val="0"/>
              </a:spcBef>
              <a:spcAft>
                <a:spcPct val="0"/>
              </a:spcAft>
              <a:defRPr sz="8200" b="1">
                <a:solidFill>
                  <a:srgbClr val="FFD624"/>
                </a:solidFill>
                <a:latin typeface="Verdana" pitchFamily="34" charset="0"/>
              </a:defRPr>
            </a:lvl8pPr>
            <a:lvl9pPr marL="4226741" indent="-248632" eaLnBrk="0" fontAlgn="base" hangingPunct="0">
              <a:spcBef>
                <a:spcPct val="0"/>
              </a:spcBef>
              <a:spcAft>
                <a:spcPct val="0"/>
              </a:spcAft>
              <a:defRPr sz="82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7247E680-E052-48BB-9F1B-3981C047B6B7}" type="slidenum">
              <a:rPr lang="en-GB" sz="1300" b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17</a:t>
            </a:fld>
            <a:endParaRPr lang="en-GB" sz="13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8" y="823913"/>
            <a:ext cx="7305676" cy="411003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570" y="5217224"/>
            <a:ext cx="5068474" cy="4930987"/>
          </a:xfrm>
          <a:noFill/>
        </p:spPr>
        <p:txBody>
          <a:bodyPr lIns="98851" tIns="49231" rIns="98851" bIns="49231"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5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8200" b="1">
                <a:solidFill>
                  <a:srgbClr val="FFD624"/>
                </a:solidFill>
                <a:latin typeface="Verdana" pitchFamily="34" charset="0"/>
              </a:defRPr>
            </a:lvl1pPr>
            <a:lvl2pPr marL="808054" indent="-310789" eaLnBrk="0" hangingPunct="0">
              <a:defRPr sz="8200" b="1">
                <a:solidFill>
                  <a:srgbClr val="FFD624"/>
                </a:solidFill>
                <a:latin typeface="Verdana" pitchFamily="34" charset="0"/>
              </a:defRPr>
            </a:lvl2pPr>
            <a:lvl3pPr marL="1243159" indent="-248632" eaLnBrk="0" hangingPunct="0">
              <a:defRPr sz="8200" b="1">
                <a:solidFill>
                  <a:srgbClr val="FFD624"/>
                </a:solidFill>
                <a:latin typeface="Verdana" pitchFamily="34" charset="0"/>
              </a:defRPr>
            </a:lvl3pPr>
            <a:lvl4pPr marL="1740423" indent="-248632" eaLnBrk="0" hangingPunct="0">
              <a:defRPr sz="8200" b="1">
                <a:solidFill>
                  <a:srgbClr val="FFD624"/>
                </a:solidFill>
                <a:latin typeface="Verdana" pitchFamily="34" charset="0"/>
              </a:defRPr>
            </a:lvl4pPr>
            <a:lvl5pPr marL="2237686" indent="-248632" eaLnBrk="0" hangingPunct="0">
              <a:defRPr sz="8200" b="1">
                <a:solidFill>
                  <a:srgbClr val="FFD624"/>
                </a:solidFill>
                <a:latin typeface="Verdana" pitchFamily="34" charset="0"/>
              </a:defRPr>
            </a:lvl5pPr>
            <a:lvl6pPr marL="2734950" indent="-248632" eaLnBrk="0" fontAlgn="base" hangingPunct="0">
              <a:spcBef>
                <a:spcPct val="0"/>
              </a:spcBef>
              <a:spcAft>
                <a:spcPct val="0"/>
              </a:spcAft>
              <a:defRPr sz="8200" b="1">
                <a:solidFill>
                  <a:srgbClr val="FFD624"/>
                </a:solidFill>
                <a:latin typeface="Verdana" pitchFamily="34" charset="0"/>
              </a:defRPr>
            </a:lvl6pPr>
            <a:lvl7pPr marL="3232214" indent="-248632" eaLnBrk="0" fontAlgn="base" hangingPunct="0">
              <a:spcBef>
                <a:spcPct val="0"/>
              </a:spcBef>
              <a:spcAft>
                <a:spcPct val="0"/>
              </a:spcAft>
              <a:defRPr sz="8200" b="1">
                <a:solidFill>
                  <a:srgbClr val="FFD624"/>
                </a:solidFill>
                <a:latin typeface="Verdana" pitchFamily="34" charset="0"/>
              </a:defRPr>
            </a:lvl7pPr>
            <a:lvl8pPr marL="3729477" indent="-248632" eaLnBrk="0" fontAlgn="base" hangingPunct="0">
              <a:spcBef>
                <a:spcPct val="0"/>
              </a:spcBef>
              <a:spcAft>
                <a:spcPct val="0"/>
              </a:spcAft>
              <a:defRPr sz="8200" b="1">
                <a:solidFill>
                  <a:srgbClr val="FFD624"/>
                </a:solidFill>
                <a:latin typeface="Verdana" pitchFamily="34" charset="0"/>
              </a:defRPr>
            </a:lvl8pPr>
            <a:lvl9pPr marL="4226741" indent="-248632" eaLnBrk="0" fontAlgn="base" hangingPunct="0">
              <a:spcBef>
                <a:spcPct val="0"/>
              </a:spcBef>
              <a:spcAft>
                <a:spcPct val="0"/>
              </a:spcAft>
              <a:defRPr sz="82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7247E680-E052-48BB-9F1B-3981C047B6B7}" type="slidenum">
              <a:rPr lang="en-GB" sz="1300" b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18</a:t>
            </a:fld>
            <a:endParaRPr lang="en-GB" sz="13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8" y="823913"/>
            <a:ext cx="7305676" cy="411003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570" y="5217224"/>
            <a:ext cx="5068474" cy="4930987"/>
          </a:xfrm>
          <a:noFill/>
        </p:spPr>
        <p:txBody>
          <a:bodyPr lIns="98851" tIns="49231" rIns="98851" bIns="49231"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87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8200" b="1">
                <a:solidFill>
                  <a:srgbClr val="FFD624"/>
                </a:solidFill>
                <a:latin typeface="Verdana" pitchFamily="34" charset="0"/>
              </a:defRPr>
            </a:lvl1pPr>
            <a:lvl2pPr marL="808054" indent="-310789" eaLnBrk="0" hangingPunct="0">
              <a:defRPr sz="8200" b="1">
                <a:solidFill>
                  <a:srgbClr val="FFD624"/>
                </a:solidFill>
                <a:latin typeface="Verdana" pitchFamily="34" charset="0"/>
              </a:defRPr>
            </a:lvl2pPr>
            <a:lvl3pPr marL="1243159" indent="-248632" eaLnBrk="0" hangingPunct="0">
              <a:defRPr sz="8200" b="1">
                <a:solidFill>
                  <a:srgbClr val="FFD624"/>
                </a:solidFill>
                <a:latin typeface="Verdana" pitchFamily="34" charset="0"/>
              </a:defRPr>
            </a:lvl3pPr>
            <a:lvl4pPr marL="1740423" indent="-248632" eaLnBrk="0" hangingPunct="0">
              <a:defRPr sz="8200" b="1">
                <a:solidFill>
                  <a:srgbClr val="FFD624"/>
                </a:solidFill>
                <a:latin typeface="Verdana" pitchFamily="34" charset="0"/>
              </a:defRPr>
            </a:lvl4pPr>
            <a:lvl5pPr marL="2237686" indent="-248632" eaLnBrk="0" hangingPunct="0">
              <a:defRPr sz="8200" b="1">
                <a:solidFill>
                  <a:srgbClr val="FFD624"/>
                </a:solidFill>
                <a:latin typeface="Verdana" pitchFamily="34" charset="0"/>
              </a:defRPr>
            </a:lvl5pPr>
            <a:lvl6pPr marL="2734950" indent="-248632" eaLnBrk="0" fontAlgn="base" hangingPunct="0">
              <a:spcBef>
                <a:spcPct val="0"/>
              </a:spcBef>
              <a:spcAft>
                <a:spcPct val="0"/>
              </a:spcAft>
              <a:defRPr sz="8200" b="1">
                <a:solidFill>
                  <a:srgbClr val="FFD624"/>
                </a:solidFill>
                <a:latin typeface="Verdana" pitchFamily="34" charset="0"/>
              </a:defRPr>
            </a:lvl6pPr>
            <a:lvl7pPr marL="3232214" indent="-248632" eaLnBrk="0" fontAlgn="base" hangingPunct="0">
              <a:spcBef>
                <a:spcPct val="0"/>
              </a:spcBef>
              <a:spcAft>
                <a:spcPct val="0"/>
              </a:spcAft>
              <a:defRPr sz="8200" b="1">
                <a:solidFill>
                  <a:srgbClr val="FFD624"/>
                </a:solidFill>
                <a:latin typeface="Verdana" pitchFamily="34" charset="0"/>
              </a:defRPr>
            </a:lvl7pPr>
            <a:lvl8pPr marL="3729477" indent="-248632" eaLnBrk="0" fontAlgn="base" hangingPunct="0">
              <a:spcBef>
                <a:spcPct val="0"/>
              </a:spcBef>
              <a:spcAft>
                <a:spcPct val="0"/>
              </a:spcAft>
              <a:defRPr sz="8200" b="1">
                <a:solidFill>
                  <a:srgbClr val="FFD624"/>
                </a:solidFill>
                <a:latin typeface="Verdana" pitchFamily="34" charset="0"/>
              </a:defRPr>
            </a:lvl8pPr>
            <a:lvl9pPr marL="4226741" indent="-248632" eaLnBrk="0" fontAlgn="base" hangingPunct="0">
              <a:spcBef>
                <a:spcPct val="0"/>
              </a:spcBef>
              <a:spcAft>
                <a:spcPct val="0"/>
              </a:spcAft>
              <a:defRPr sz="82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7247E680-E052-48BB-9F1B-3981C047B6B7}" type="slidenum">
              <a:rPr lang="en-GB" sz="1300" b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19</a:t>
            </a:fld>
            <a:endParaRPr lang="en-GB" sz="13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8438" y="823913"/>
            <a:ext cx="7305676" cy="411003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570" y="5217224"/>
            <a:ext cx="5068474" cy="4930987"/>
          </a:xfrm>
          <a:noFill/>
        </p:spPr>
        <p:txBody>
          <a:bodyPr lIns="98851" tIns="49231" rIns="98851" bIns="49231"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0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4780" y="4343597"/>
            <a:ext cx="9144000" cy="44258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26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sp>
        <p:nvSpPr>
          <p:cNvPr id="9" name="Isosceles Triangle 8"/>
          <p:cNvSpPr/>
          <p:nvPr userDrawn="1"/>
        </p:nvSpPr>
        <p:spPr>
          <a:xfrm rot="5400000">
            <a:off x="2231179" y="5867066"/>
            <a:ext cx="458633" cy="307801"/>
          </a:xfrm>
          <a:prstGeom prst="triangle">
            <a:avLst/>
          </a:prstGeom>
          <a:solidFill>
            <a:srgbClr val="826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/>
          <p:cNvSpPr/>
          <p:nvPr userDrawn="1"/>
        </p:nvSpPr>
        <p:spPr>
          <a:xfrm>
            <a:off x="2306595" y="4802659"/>
            <a:ext cx="7834183" cy="1227438"/>
          </a:xfrm>
          <a:prstGeom prst="rect">
            <a:avLst/>
          </a:prstGeom>
          <a:solidFill>
            <a:srgbClr val="DE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1043" y="5022845"/>
            <a:ext cx="7845285" cy="770590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768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1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062681" y="473168"/>
            <a:ext cx="10291119" cy="91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68179" y="6168725"/>
            <a:ext cx="5755341" cy="678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l" defTabSz="914400" rtl="0" eaLnBrk="1" latinLnBrk="0" hangingPunct="1">
              <a:defRPr sz="1200" kern="1200">
                <a:solidFill>
                  <a:srgbClr val="26479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43B561-E6CF-4FB7-8BE0-57AB831878F9}" type="slidenum">
              <a:rPr lang="lt-LT" smtClean="0"/>
              <a:pPr/>
              <a:t>‹Nr.›</a:t>
            </a:fld>
            <a:r>
              <a:rPr lang="lt-LT" dirty="0"/>
              <a:t> | </a:t>
            </a:r>
            <a:r>
              <a:rPr lang="en-US" dirty="0"/>
              <a:t>EVALUATION OF INNOVATIONS AND INNOVATIONS IN EVALUATION</a:t>
            </a:r>
            <a:endParaRPr lang="lt-LT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930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 baseline="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r>
              <a:rPr lang="de-DE" dirty="0"/>
              <a:t>peter-fisch.eu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966-35D4-479D-8F6B-40F0601278E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881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peter-fisch.eu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966-35D4-479D-8F6B-40F0601278E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717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" y="0"/>
            <a:ext cx="12188505" cy="685522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50069"/>
            <a:ext cx="5755341" cy="6782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64796"/>
                </a:solidFill>
              </a:defRPr>
            </a:lvl1pPr>
          </a:lstStyle>
          <a:p>
            <a:fld id="{AB43B561-E6CF-4FB7-8BE0-57AB831878F9}" type="slidenum">
              <a:rPr lang="lt-LT" smtClean="0"/>
              <a:pPr/>
              <a:t>‹Nr.›</a:t>
            </a:fld>
            <a:r>
              <a:rPr lang="lt-LT" dirty="0"/>
              <a:t> | </a:t>
            </a:r>
            <a:r>
              <a:rPr lang="en-US" dirty="0"/>
              <a:t>EVALUATION OF INNOVATIONS AND INNOVATIONS IN EVALUATION</a:t>
            </a:r>
            <a:endParaRPr lang="lt-LT" dirty="0"/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762784" y="1229163"/>
            <a:ext cx="458633" cy="307801"/>
          </a:xfrm>
          <a:prstGeom prst="triangle">
            <a:avLst/>
          </a:prstGeom>
          <a:solidFill>
            <a:srgbClr val="826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ectangle 8"/>
          <p:cNvSpPr/>
          <p:nvPr userDrawn="1"/>
        </p:nvSpPr>
        <p:spPr>
          <a:xfrm>
            <a:off x="838200" y="473169"/>
            <a:ext cx="10515600" cy="919025"/>
          </a:xfrm>
          <a:prstGeom prst="rect">
            <a:avLst/>
          </a:prstGeom>
          <a:solidFill>
            <a:srgbClr val="DE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2681" y="473168"/>
            <a:ext cx="10291119" cy="919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3693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26479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64796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64796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72C93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aipi.eu/object/document/6/attach/0_long_term_impact_of_the_fp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75520" y="1052737"/>
            <a:ext cx="8568952" cy="1470025"/>
          </a:xfrm>
        </p:spPr>
        <p:txBody>
          <a:bodyPr>
            <a:noAutofit/>
          </a:bodyPr>
          <a:lstStyle/>
          <a:p>
            <a:endParaRPr lang="en-GB" sz="3600" i="1" dirty="0">
              <a:solidFill>
                <a:srgbClr val="0070C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79575" y="3886200"/>
            <a:ext cx="7838091" cy="1752600"/>
          </a:xfrm>
        </p:spPr>
        <p:txBody>
          <a:bodyPr>
            <a:noAutofit/>
          </a:bodyPr>
          <a:lstStyle/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pPr algn="l"/>
            <a:r>
              <a:rPr lang="en-GB" sz="3200" b="1" dirty="0">
                <a:solidFill>
                  <a:schemeClr val="tx1"/>
                </a:solidFill>
                <a:latin typeface="+mj-lt"/>
              </a:rPr>
              <a:t>Evaluating European Research and Innovation Programmes - </a:t>
            </a:r>
            <a:r>
              <a:rPr lang="en-GB" sz="3200" i="1" dirty="0">
                <a:solidFill>
                  <a:schemeClr val="tx1"/>
                </a:solidFill>
                <a:latin typeface="+mj-lt"/>
              </a:rPr>
              <a:t>Progress made and open issues</a:t>
            </a:r>
          </a:p>
          <a:p>
            <a:pPr algn="r"/>
            <a:endParaRPr lang="en-GB" b="1" dirty="0">
              <a:solidFill>
                <a:schemeClr val="tx1"/>
              </a:solidFill>
              <a:latin typeface="+mj-lt"/>
            </a:endParaRPr>
          </a:p>
          <a:p>
            <a:r>
              <a:rPr lang="en-GB" b="1" dirty="0">
                <a:solidFill>
                  <a:schemeClr val="tx1"/>
                </a:solidFill>
                <a:latin typeface="+mj-lt"/>
              </a:rPr>
              <a:t>Dr. Peter Fisch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3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6388" y="336848"/>
            <a:ext cx="10162811" cy="1143000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FFC000"/>
                </a:solidFill>
              </a:rPr>
              <a:t>Evolution of FP Evaluation</a:t>
            </a:r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FFC000"/>
                </a:solidFill>
              </a:rPr>
              <a:t>2. From assumptions to intervention logic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400" dirty="0"/>
              <a:t>From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Second guessing the initial intentions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“Implicit” objectives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Ex-post definition of impacts</a:t>
            </a:r>
          </a:p>
          <a:p>
            <a:pPr lvl="1"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sz="2400" dirty="0"/>
              <a:t>To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Formal catalogue of objectives in the legal basis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Detailed (yet incomplete) list of indicators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Extensive intervention logic</a:t>
            </a:r>
            <a:endParaRPr lang="en-GB" i="1" dirty="0"/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796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353781"/>
            <a:ext cx="9319923" cy="1143000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FFC000"/>
                </a:solidFill>
              </a:rPr>
              <a:t>Evolution of FP Evaluation</a:t>
            </a:r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FFC000"/>
                </a:solidFill>
              </a:rPr>
              <a:t>3. From campaigns to a system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400" dirty="0"/>
              <a:t>From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“One-off” evaluation exercise, no continuity or follow-up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Ex-post collection of documentation (… piles of paper)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Evaluation reports with very limited follow-up</a:t>
            </a:r>
          </a:p>
          <a:p>
            <a:pPr lvl="1"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sz="2400" dirty="0"/>
              <a:t>To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Detailed evaluation scheme with clear time lines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Comprehensive analysis building on specific studies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Transparency through online dissemination</a:t>
            </a:r>
            <a:endParaRPr lang="en-GB" i="1" dirty="0"/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64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362248"/>
            <a:ext cx="9396123" cy="1143000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FFC000"/>
                </a:solidFill>
              </a:rPr>
              <a:t>Evolution of FP Evaluation</a:t>
            </a:r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FFC000"/>
                </a:solidFill>
              </a:rPr>
              <a:t>4. From isolation to integration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991543" y="1628801"/>
            <a:ext cx="8989723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400" dirty="0"/>
              <a:t>From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Evaluations carried out because it is an obligation …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Little interaction between evaluation and policy shaping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No coherent evaluation approach across different policy fields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To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Evaluation as a genuine management task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Evaluation closely linked with political process (timing!)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Coherent evaluation standards across all EU policies</a:t>
            </a:r>
            <a:endParaRPr lang="en-GB" i="1" dirty="0"/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9676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640176"/>
            <a:ext cx="9387656" cy="1143000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FF0000"/>
                </a:solidFill>
              </a:rPr>
              <a:t>Open issues</a:t>
            </a:r>
            <a:br>
              <a:rPr lang="en-GB" b="1" dirty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400" dirty="0"/>
              <a:t>Great progress made over the last three decades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Evaluation established as a solid part of the policy support</a:t>
            </a:r>
          </a:p>
          <a:p>
            <a:pPr>
              <a:lnSpc>
                <a:spcPct val="110000"/>
              </a:lnSpc>
            </a:pP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dirty="0"/>
              <a:t>Important issues remain largely unsolved …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Time lines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Comparisons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Data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…</a:t>
            </a:r>
            <a:endParaRPr lang="en-GB" i="1" dirty="0"/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56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 flipH="1" flipV="1">
            <a:off x="1991545" y="1402430"/>
            <a:ext cx="8229599" cy="2890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3" y="429981"/>
            <a:ext cx="9353789" cy="1143000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FF0000"/>
                </a:solidFill>
              </a:rPr>
              <a:t>Open issues</a:t>
            </a:r>
            <a:br>
              <a:rPr lang="en-GB" sz="3600" dirty="0">
                <a:solidFill>
                  <a:srgbClr val="FF0000"/>
                </a:solidFill>
              </a:rPr>
            </a:br>
            <a:r>
              <a:rPr lang="en-GB" sz="3600" dirty="0">
                <a:solidFill>
                  <a:srgbClr val="FF0000"/>
                </a:solidFill>
              </a:rPr>
              <a:t>Time lines…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991544" y="1402432"/>
            <a:ext cx="8229600" cy="2890663"/>
          </a:xfrm>
          <a:solidFill>
            <a:srgbClr val="FFC000"/>
          </a:solidFill>
        </p:spPr>
        <p:txBody>
          <a:bodyPr vert="horz" lIns="180000" tIns="45720" rIns="91440" bIns="45720" rtlCol="0">
            <a:noAutofit/>
          </a:bodyPr>
          <a:lstStyle/>
          <a:p>
            <a:pPr marL="457200" lvl="1" indent="0">
              <a:lnSpc>
                <a:spcPct val="110000"/>
              </a:lnSpc>
              <a:buNone/>
            </a:pPr>
            <a:r>
              <a:rPr lang="en-GB" sz="1800" dirty="0"/>
              <a:t>	</a:t>
            </a:r>
            <a:r>
              <a:rPr lang="en-GB" sz="1800" i="1" dirty="0"/>
              <a:t>Horizon 2020		Evaluation		“FP9”</a:t>
            </a:r>
          </a:p>
          <a:p>
            <a:pPr marL="57150"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en-GB" sz="1800" dirty="0"/>
              <a:t>2015	First projects start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/>
              <a:t>2016/17				Interim Evaluation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/>
              <a:t>2018	First projects finish					First draft “FP9”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/>
              <a:t>2019							Adoption “FP9”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/>
              <a:t>2020	Last projects start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/>
              <a:t>2021							Launch of FP9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/>
              <a:t>2022				Ex-post evaluation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800" dirty="0"/>
              <a:t>2025	Last projects finished</a:t>
            </a:r>
            <a:endParaRPr lang="en-GB" sz="1800" i="1" dirty="0"/>
          </a:p>
          <a:p>
            <a:pPr>
              <a:lnSpc>
                <a:spcPct val="110000"/>
              </a:lnSpc>
            </a:pPr>
            <a:r>
              <a:rPr lang="en-GB" sz="2400" dirty="0"/>
              <a:t>Timing of evaluations tends to be 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too early from the implementation perspective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too late from the policy perspective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Early indicators become predominant for the analysis</a:t>
            </a:r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1154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394726"/>
            <a:ext cx="9362256" cy="936625"/>
          </a:xfrm>
          <a:noFill/>
        </p:spPr>
        <p:txBody>
          <a:bodyPr vert="horz" lIns="80147" tIns="40074" rIns="80147" bIns="40074" rtlCol="0" anchor="t">
            <a:noAutofit/>
          </a:bodyPr>
          <a:lstStyle/>
          <a:p>
            <a:pPr algn="r"/>
            <a:r>
              <a:rPr lang="en-GB" sz="3600" dirty="0">
                <a:solidFill>
                  <a:srgbClr val="FF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Open issues</a:t>
            </a:r>
            <a:br>
              <a:rPr lang="en-GB" sz="3600" dirty="0">
                <a:solidFill>
                  <a:srgbClr val="FF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Study on Long-Term Impact (1)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060576"/>
            <a:ext cx="8229600" cy="4659313"/>
          </a:xfrm>
          <a:noFill/>
        </p:spPr>
        <p:txBody>
          <a:bodyPr vert="horz" lIns="80147" tIns="40074" rIns="80147" bIns="40074" rtlCol="0">
            <a:normAutofit/>
          </a:bodyPr>
          <a:lstStyle/>
          <a:p>
            <a:pPr>
              <a:buClrTx/>
            </a:pP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Analysing impact of FP4, FP5 and FP6 "from the distance“</a:t>
            </a:r>
          </a:p>
          <a:p>
            <a:pPr>
              <a:buClrTx/>
            </a:pPr>
            <a:r>
              <a:rPr lang="en-GB" sz="2400" dirty="0">
                <a:latin typeface="Calibri" pitchFamily="34" charset="0"/>
              </a:rPr>
              <a:t>Attempt to combine quantitative and qualitative methodologies</a:t>
            </a:r>
          </a:p>
          <a:p>
            <a:pPr>
              <a:buClrTx/>
            </a:pPr>
            <a:r>
              <a:rPr lang="en-GB" sz="2400" dirty="0">
                <a:latin typeface="Calibri" pitchFamily="34" charset="0"/>
              </a:rPr>
              <a:t>Very powerful insights, even if quantitative approach not as successful as hoped for …</a:t>
            </a:r>
          </a:p>
          <a:p>
            <a:pPr>
              <a:buClrTx/>
            </a:pPr>
            <a:endParaRPr lang="en-GB" sz="2400" dirty="0">
              <a:latin typeface="Calibri" pitchFamily="34" charset="0"/>
            </a:endParaRPr>
          </a:p>
          <a:p>
            <a:pPr>
              <a:buClrTx/>
            </a:pPr>
            <a:r>
              <a:rPr lang="en-GB" sz="1800" dirty="0">
                <a:latin typeface="Calibri" pitchFamily="34" charset="0"/>
                <a:hlinkClick r:id="rId3"/>
              </a:rPr>
              <a:t>https://taipi.eu/object/document/6/attach/0_long_term_impact_of_the_fp.pdf</a:t>
            </a:r>
            <a:endParaRPr lang="en-GB" sz="1800" dirty="0">
              <a:latin typeface="Calibri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83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8488" y="1505992"/>
            <a:ext cx="8374062" cy="4659312"/>
          </a:xfrm>
          <a:noFill/>
        </p:spPr>
        <p:txBody>
          <a:bodyPr vert="horz" lIns="80147" tIns="40074" rIns="80147" bIns="40074" rtlCol="0">
            <a:normAutofit/>
          </a:bodyPr>
          <a:lstStyle/>
          <a:p>
            <a:pPr>
              <a:spcBef>
                <a:spcPts val="600"/>
              </a:spcBef>
              <a:buClrTx/>
            </a:pP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Very difficult to access valid information</a:t>
            </a:r>
          </a:p>
          <a:p>
            <a:pPr lvl="1">
              <a:spcBef>
                <a:spcPts val="600"/>
              </a:spcBef>
              <a:buClrTx/>
              <a:buFont typeface="Symbol" panose="05050102010706020507" pitchFamily="18" charset="2"/>
              <a:buChar char="-"/>
            </a:pPr>
            <a:r>
              <a:rPr lang="en-GB" dirty="0">
                <a:solidFill>
                  <a:schemeClr val="tx1"/>
                </a:solidFill>
                <a:latin typeface="Calibri" pitchFamily="34" charset="0"/>
              </a:rPr>
              <a:t>10 years is a long period …</a:t>
            </a:r>
          </a:p>
          <a:p>
            <a:pPr marL="457200" lvl="1" indent="0">
              <a:spcBef>
                <a:spcPts val="600"/>
              </a:spcBef>
              <a:buClrTx/>
              <a:buNone/>
            </a:pPr>
            <a:endParaRPr lang="en-GB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Long-term impact different from short- term impact</a:t>
            </a:r>
          </a:p>
          <a:p>
            <a:pPr lvl="1">
              <a:spcBef>
                <a:spcPts val="600"/>
              </a:spcBef>
              <a:buClrTx/>
              <a:buFont typeface="Symbol" panose="05050102010706020507" pitchFamily="18" charset="2"/>
              <a:buChar char="-"/>
            </a:pPr>
            <a:r>
              <a:rPr lang="en-GB" dirty="0">
                <a:solidFill>
                  <a:schemeClr val="tx1"/>
                </a:solidFill>
                <a:latin typeface="Calibri" pitchFamily="34" charset="0"/>
              </a:rPr>
              <a:t>Community building vs. Publications</a:t>
            </a:r>
          </a:p>
          <a:p>
            <a:pPr lvl="1">
              <a:spcBef>
                <a:spcPts val="600"/>
              </a:spcBef>
              <a:buClrTx/>
              <a:buFont typeface="Symbol" panose="05050102010706020507" pitchFamily="18" charset="2"/>
              <a:buChar char="-"/>
            </a:pPr>
            <a:endParaRPr lang="en-GB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GB" sz="2400" dirty="0">
                <a:solidFill>
                  <a:schemeClr val="tx1"/>
                </a:solidFill>
                <a:latin typeface="Calibri" pitchFamily="34" charset="0"/>
              </a:rPr>
              <a:t>Long-term impact varies per theme / area</a:t>
            </a:r>
          </a:p>
          <a:p>
            <a:pPr lvl="1">
              <a:spcBef>
                <a:spcPts val="600"/>
              </a:spcBef>
              <a:buClrTx/>
              <a:buFont typeface="Symbol" panose="05050102010706020507" pitchFamily="18" charset="2"/>
              <a:buChar char="-"/>
            </a:pPr>
            <a:r>
              <a:rPr lang="en-GB" dirty="0">
                <a:solidFill>
                  <a:schemeClr val="tx1"/>
                </a:solidFill>
                <a:latin typeface="Calibri" pitchFamily="34" charset="0"/>
              </a:rPr>
              <a:t>Industry integration, discipline building , …</a:t>
            </a:r>
          </a:p>
          <a:p>
            <a:pPr marL="0" indent="0">
              <a:spcBef>
                <a:spcPts val="600"/>
              </a:spcBef>
              <a:buClrTx/>
              <a:buNone/>
            </a:pPr>
            <a:endParaRPr lang="en-GB" sz="24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ClrTx/>
            </a:pPr>
            <a:r>
              <a:rPr lang="en-GB" sz="2500" i="1" dirty="0">
                <a:solidFill>
                  <a:schemeClr val="tx1"/>
                </a:solidFill>
                <a:latin typeface="Calibri" pitchFamily="34" charset="0"/>
              </a:rPr>
              <a:t>Early indicators not necessarily reliable for “predicting” the real longer term impact 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63750" y="281939"/>
            <a:ext cx="9315450" cy="936625"/>
          </a:xfrm>
          <a:prstGeom prst="rect">
            <a:avLst/>
          </a:prstGeom>
          <a:noFill/>
        </p:spPr>
        <p:txBody>
          <a:bodyPr vert="horz" lIns="80147" tIns="40074" rIns="80147" bIns="40074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600" b="1" dirty="0">
                <a:solidFill>
                  <a:srgbClr val="FF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Open issues</a:t>
            </a:r>
            <a:br>
              <a:rPr lang="en-GB" sz="3600" b="1" dirty="0">
                <a:solidFill>
                  <a:srgbClr val="FF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</a:br>
            <a:r>
              <a:rPr lang="en-GB" sz="3600" b="1" dirty="0">
                <a:solidFill>
                  <a:srgbClr val="FF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Study on Long-Term Impact (2)</a:t>
            </a:r>
          </a:p>
        </p:txBody>
      </p:sp>
      <p:sp>
        <p:nvSpPr>
          <p:cNvPr id="5" name="Rechteck 4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1672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2663" y="476673"/>
            <a:ext cx="10371137" cy="936625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FF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Open issues</a:t>
            </a:r>
            <a:br>
              <a:rPr lang="en-GB" sz="3600" dirty="0">
                <a:solidFill>
                  <a:srgbClr val="FF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How to capture longer term footprint?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1816100"/>
            <a:ext cx="8228012" cy="5041900"/>
          </a:xfrm>
        </p:spPr>
        <p:txBody>
          <a:bodyPr/>
          <a:lstStyle/>
          <a:p>
            <a:pPr defTabSz="512763">
              <a:spcBef>
                <a:spcPts val="600"/>
              </a:spcBef>
              <a:buClrTx/>
              <a:tabLst>
                <a:tab pos="266700" algn="l"/>
              </a:tabLst>
            </a:pPr>
            <a:r>
              <a:rPr lang="en-GB" sz="2400" dirty="0">
                <a:latin typeface="Calibri" pitchFamily="34" charset="0"/>
              </a:rPr>
              <a:t>Difference in focus between shorter term and longer term analysis</a:t>
            </a:r>
          </a:p>
          <a:p>
            <a:pPr defTabSz="512763">
              <a:spcBef>
                <a:spcPts val="600"/>
              </a:spcBef>
              <a:buClrTx/>
              <a:tabLst>
                <a:tab pos="266700" algn="l"/>
              </a:tabLst>
            </a:pPr>
            <a:r>
              <a:rPr lang="en-GB" sz="2400" dirty="0">
                <a:latin typeface="Calibri" pitchFamily="34" charset="0"/>
              </a:rPr>
              <a:t>Need to prepare the ground for adequate capturing of longer term effects</a:t>
            </a:r>
          </a:p>
          <a:p>
            <a:pPr defTabSz="512763">
              <a:spcBef>
                <a:spcPts val="600"/>
              </a:spcBef>
              <a:buClrTx/>
              <a:tabLst>
                <a:tab pos="266700" algn="l"/>
              </a:tabLst>
            </a:pPr>
            <a:r>
              <a:rPr lang="en-GB" sz="2400" dirty="0">
                <a:latin typeface="Calibri" pitchFamily="34" charset="0"/>
              </a:rPr>
              <a:t>Difficulty to define adequate proxies for phenomena such as</a:t>
            </a:r>
          </a:p>
          <a:p>
            <a:pPr lvl="1" defTabSz="512763">
              <a:spcBef>
                <a:spcPts val="600"/>
              </a:spcBef>
              <a:buClrTx/>
              <a:buFont typeface="Wingdings" pitchFamily="2" charset="2"/>
              <a:buChar char="ü"/>
              <a:tabLst>
                <a:tab pos="266700" algn="l"/>
              </a:tabLst>
            </a:pPr>
            <a:r>
              <a:rPr lang="en-GB" dirty="0">
                <a:solidFill>
                  <a:schemeClr val="tx1"/>
                </a:solidFill>
                <a:latin typeface="Calibri" pitchFamily="34" charset="0"/>
              </a:rPr>
              <a:t>Community building</a:t>
            </a:r>
          </a:p>
          <a:p>
            <a:pPr lvl="1" defTabSz="512763">
              <a:spcBef>
                <a:spcPts val="600"/>
              </a:spcBef>
              <a:buClrTx/>
              <a:buFont typeface="Wingdings" pitchFamily="2" charset="2"/>
              <a:buChar char="ü"/>
              <a:tabLst>
                <a:tab pos="266700" algn="l"/>
              </a:tabLst>
            </a:pPr>
            <a:r>
              <a:rPr lang="en-GB" dirty="0">
                <a:solidFill>
                  <a:schemeClr val="tx1"/>
                </a:solidFill>
                <a:latin typeface="Calibri" pitchFamily="34" charset="0"/>
              </a:rPr>
              <a:t>New disciplines</a:t>
            </a:r>
          </a:p>
          <a:p>
            <a:pPr lvl="1" defTabSz="512763">
              <a:spcBef>
                <a:spcPts val="600"/>
              </a:spcBef>
              <a:buClrTx/>
              <a:buFont typeface="Wingdings" pitchFamily="2" charset="2"/>
              <a:buChar char="ü"/>
              <a:tabLst>
                <a:tab pos="266700" algn="l"/>
              </a:tabLst>
            </a:pPr>
            <a:r>
              <a:rPr lang="en-GB" dirty="0">
                <a:solidFill>
                  <a:schemeClr val="tx1"/>
                </a:solidFill>
                <a:latin typeface="Calibri" pitchFamily="34" charset="0"/>
              </a:rPr>
              <a:t>Industry integration</a:t>
            </a:r>
          </a:p>
          <a:p>
            <a:pPr marL="457200" lvl="1" indent="0" defTabSz="512763">
              <a:spcBef>
                <a:spcPts val="600"/>
              </a:spcBef>
              <a:buClrTx/>
              <a:buNone/>
              <a:tabLst>
                <a:tab pos="266700" algn="l"/>
              </a:tabLst>
            </a:pPr>
            <a:r>
              <a:rPr lang="en-GB" dirty="0">
                <a:solidFill>
                  <a:schemeClr val="tx1"/>
                </a:solidFill>
                <a:latin typeface="Calibri" pitchFamily="34" charset="0"/>
              </a:rPr>
              <a:t> … </a:t>
            </a:r>
          </a:p>
          <a:p>
            <a:pPr marL="914400" lvl="2" indent="0" defTabSz="512763">
              <a:spcBef>
                <a:spcPts val="600"/>
              </a:spcBef>
              <a:buNone/>
              <a:tabLst>
                <a:tab pos="266700" algn="l"/>
              </a:tabLst>
            </a:pPr>
            <a:r>
              <a:rPr lang="en-GB" dirty="0">
                <a:solidFill>
                  <a:schemeClr val="tx1"/>
                </a:solidFill>
                <a:latin typeface="Calibri" pitchFamily="34" charset="0"/>
              </a:rPr>
              <a:t>      </a:t>
            </a: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   </a:t>
            </a:r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722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2663" y="476673"/>
            <a:ext cx="10345737" cy="936625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Open issues</a:t>
            </a:r>
            <a:br>
              <a:rPr lang="en-GB" sz="3600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</a:br>
            <a:r>
              <a:rPr lang="en-GB" sz="3600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How to capture longer term footprint?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1816100"/>
            <a:ext cx="8228012" cy="5041900"/>
          </a:xfrm>
        </p:spPr>
        <p:txBody>
          <a:bodyPr/>
          <a:lstStyle/>
          <a:p>
            <a:pPr marL="914400" lvl="2" indent="0" defTabSz="512763">
              <a:spcBef>
                <a:spcPts val="600"/>
              </a:spcBef>
              <a:buNone/>
              <a:tabLst>
                <a:tab pos="266700" algn="l"/>
              </a:tabLst>
            </a:pPr>
            <a:r>
              <a:rPr lang="en-GB" dirty="0">
                <a:solidFill>
                  <a:schemeClr val="tx1"/>
                </a:solidFill>
                <a:latin typeface="Calibri" pitchFamily="34" charset="0"/>
              </a:rPr>
              <a:t>      </a:t>
            </a: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   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66" y="3051364"/>
            <a:ext cx="5271507" cy="329860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584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2663" y="476673"/>
            <a:ext cx="10337270" cy="936625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FF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Open issues</a:t>
            </a:r>
            <a:br>
              <a:rPr lang="en-GB" sz="3600" dirty="0">
                <a:solidFill>
                  <a:srgbClr val="FF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How to capture longer term footprint?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7568" y="1313769"/>
            <a:ext cx="8228012" cy="5041900"/>
          </a:xfrm>
        </p:spPr>
        <p:txBody>
          <a:bodyPr/>
          <a:lstStyle/>
          <a:p>
            <a:pPr marL="914400" lvl="2" indent="0" defTabSz="512763">
              <a:spcBef>
                <a:spcPts val="600"/>
              </a:spcBef>
              <a:buNone/>
              <a:tabLst>
                <a:tab pos="266700" algn="l"/>
              </a:tabLst>
            </a:pPr>
            <a:endParaRPr lang="en-GB" dirty="0">
              <a:solidFill>
                <a:schemeClr val="tx1"/>
              </a:solidFill>
              <a:latin typeface="Calibri" pitchFamily="34" charset="0"/>
            </a:endParaRPr>
          </a:p>
          <a:p>
            <a:pPr marL="914400" lvl="2" indent="0" defTabSz="512763">
              <a:spcBef>
                <a:spcPts val="600"/>
              </a:spcBef>
              <a:buNone/>
              <a:tabLst>
                <a:tab pos="266700" algn="l"/>
              </a:tabLst>
            </a:pPr>
            <a:endParaRPr lang="en-GB" dirty="0">
              <a:latin typeface="Calibri" pitchFamily="34" charset="0"/>
            </a:endParaRPr>
          </a:p>
          <a:p>
            <a:pPr marL="914400" lvl="2" indent="0" defTabSz="512763">
              <a:spcBef>
                <a:spcPts val="600"/>
              </a:spcBef>
              <a:buNone/>
              <a:tabLst>
                <a:tab pos="266700" algn="l"/>
              </a:tabLst>
            </a:pPr>
            <a:endParaRPr lang="en-GB" dirty="0">
              <a:solidFill>
                <a:schemeClr val="tx1"/>
              </a:solidFill>
              <a:latin typeface="Calibri" pitchFamily="34" charset="0"/>
            </a:endParaRPr>
          </a:p>
          <a:p>
            <a:pPr marL="914400" lvl="2" indent="0" defTabSz="512763">
              <a:spcBef>
                <a:spcPts val="600"/>
              </a:spcBef>
              <a:buNone/>
              <a:tabLst>
                <a:tab pos="266700" algn="l"/>
              </a:tabLst>
            </a:pPr>
            <a:endParaRPr lang="en-GB" dirty="0">
              <a:latin typeface="Calibri" pitchFamily="34" charset="0"/>
            </a:endParaRPr>
          </a:p>
          <a:p>
            <a:pPr marL="914400" lvl="2" indent="0" defTabSz="512763">
              <a:spcBef>
                <a:spcPts val="600"/>
              </a:spcBef>
              <a:buNone/>
              <a:tabLst>
                <a:tab pos="266700" algn="l"/>
              </a:tabLst>
            </a:pPr>
            <a:endParaRPr lang="en-GB" dirty="0">
              <a:solidFill>
                <a:schemeClr val="tx1"/>
              </a:solidFill>
              <a:latin typeface="Calibri" pitchFamily="34" charset="0"/>
            </a:endParaRPr>
          </a:p>
          <a:p>
            <a:pPr marL="914400" lvl="2" indent="0" defTabSz="512763">
              <a:spcBef>
                <a:spcPts val="600"/>
              </a:spcBef>
              <a:buNone/>
              <a:tabLst>
                <a:tab pos="266700" algn="l"/>
              </a:tabLst>
            </a:pPr>
            <a:endParaRPr lang="en-GB" dirty="0">
              <a:latin typeface="Calibri" pitchFamily="34" charset="0"/>
            </a:endParaRPr>
          </a:p>
          <a:p>
            <a:pPr marL="914400" lvl="2" indent="0" defTabSz="512763">
              <a:spcBef>
                <a:spcPts val="600"/>
              </a:spcBef>
              <a:buNone/>
              <a:tabLst>
                <a:tab pos="266700" algn="l"/>
              </a:tabLst>
            </a:pPr>
            <a:endParaRPr lang="en-GB" dirty="0">
              <a:solidFill>
                <a:schemeClr val="tx1"/>
              </a:solidFill>
              <a:latin typeface="Calibri" pitchFamily="34" charset="0"/>
            </a:endParaRPr>
          </a:p>
          <a:p>
            <a:pPr lvl="2" defTabSz="512763">
              <a:spcBef>
                <a:spcPts val="600"/>
              </a:spcBef>
              <a:tabLst>
                <a:tab pos="266700" algn="l"/>
              </a:tabLst>
            </a:pPr>
            <a:endParaRPr lang="en-GB" dirty="0">
              <a:latin typeface="Calibri" pitchFamily="34" charset="0"/>
            </a:endParaRPr>
          </a:p>
          <a:p>
            <a:pPr marL="914400" lvl="2" indent="0" defTabSz="512763">
              <a:spcBef>
                <a:spcPts val="600"/>
              </a:spcBef>
              <a:buNone/>
              <a:tabLst>
                <a:tab pos="266700" algn="l"/>
              </a:tabLst>
            </a:pPr>
            <a:r>
              <a:rPr lang="en-GB" dirty="0">
                <a:solidFill>
                  <a:schemeClr val="tx1"/>
                </a:solidFill>
                <a:latin typeface="Calibri" pitchFamily="34" charset="0"/>
              </a:rPr>
              <a:t>      </a:t>
            </a:r>
            <a:r>
              <a:rPr lang="en-GB" sz="2800" dirty="0">
                <a:solidFill>
                  <a:schemeClr val="tx1"/>
                </a:solidFill>
                <a:latin typeface="Calibri" pitchFamily="34" charset="0"/>
              </a:rPr>
              <a:t>   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5" y="3057063"/>
            <a:ext cx="5271507" cy="3298606"/>
          </a:xfrm>
          <a:prstGeom prst="rect">
            <a:avLst/>
          </a:prstGeom>
        </p:spPr>
      </p:pic>
      <p:sp>
        <p:nvSpPr>
          <p:cNvPr id="2" name="Sprechblase: oval 1"/>
          <p:cNvSpPr/>
          <p:nvPr/>
        </p:nvSpPr>
        <p:spPr>
          <a:xfrm rot="10800000" flipV="1">
            <a:off x="6071276" y="1617424"/>
            <a:ext cx="2781857" cy="1228983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Winning</a:t>
            </a:r>
            <a:r>
              <a:rPr lang="de-DE" sz="2400" dirty="0"/>
              <a:t> </a:t>
            </a:r>
            <a:r>
              <a:rPr lang="en-GB" sz="2400" dirty="0"/>
              <a:t>the</a:t>
            </a:r>
            <a:r>
              <a:rPr lang="de-DE" sz="2400" dirty="0"/>
              <a:t> Eurovision Song Contest?</a:t>
            </a:r>
          </a:p>
        </p:txBody>
      </p:sp>
      <p:sp>
        <p:nvSpPr>
          <p:cNvPr id="5" name="Sprechblase: oval 4"/>
          <p:cNvSpPr/>
          <p:nvPr/>
        </p:nvSpPr>
        <p:spPr>
          <a:xfrm flipH="1">
            <a:off x="2999656" y="1628801"/>
            <a:ext cx="2736304" cy="1224136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DE" sz="2400" dirty="0"/>
              <a:t>Future </a:t>
            </a:r>
            <a:r>
              <a:rPr lang="en-GB" sz="2400" dirty="0"/>
              <a:t>Commission</a:t>
            </a:r>
            <a:r>
              <a:rPr lang="de-DE" sz="2400" dirty="0"/>
              <a:t> </a:t>
            </a:r>
            <a:r>
              <a:rPr lang="en-SG" sz="2400" dirty="0"/>
              <a:t>President</a:t>
            </a:r>
            <a:r>
              <a:rPr lang="de-DE" sz="2400" dirty="0"/>
              <a:t>?</a:t>
            </a:r>
          </a:p>
        </p:txBody>
      </p:sp>
      <p:sp>
        <p:nvSpPr>
          <p:cNvPr id="8" name="Rechteck 7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168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535" y="476672"/>
            <a:ext cx="9417331" cy="1143000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solidFill>
                  <a:srgbClr val="FF33CC"/>
                </a:solidFill>
              </a:rPr>
              <a:t>Intro</a:t>
            </a:r>
            <a:endParaRPr lang="de-DE" sz="3600" i="1" dirty="0">
              <a:solidFill>
                <a:srgbClr val="FF33CC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991544" y="1412777"/>
            <a:ext cx="8064896" cy="5246043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Personal background</a:t>
            </a:r>
          </a:p>
          <a:p>
            <a:pPr lvl="1"/>
            <a:r>
              <a:rPr lang="en-GB" dirty="0"/>
              <a:t>Over 20 years in DG RTD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Head of Unit </a:t>
            </a:r>
          </a:p>
          <a:p>
            <a:pPr lvl="1">
              <a:buNone/>
            </a:pPr>
            <a:r>
              <a:rPr lang="en-GB" dirty="0"/>
              <a:t>    </a:t>
            </a:r>
            <a:r>
              <a:rPr lang="en-GB" dirty="0">
                <a:solidFill>
                  <a:schemeClr val="tx1"/>
                </a:solidFill>
              </a:rPr>
              <a:t>„Social sciences and humanities“ (2000 – 2007) „Evaluation and monitoring“ (2007 – 2014)</a:t>
            </a:r>
          </a:p>
          <a:p>
            <a:pPr lvl="1"/>
            <a:r>
              <a:rPr lang="en-GB" dirty="0"/>
              <a:t>Retired since 2014</a:t>
            </a:r>
          </a:p>
          <a:p>
            <a:pPr lvl="1"/>
            <a:r>
              <a:rPr lang="en-GB" dirty="0"/>
              <a:t>Publishing analytical comments on </a:t>
            </a:r>
            <a:r>
              <a:rPr lang="en-GB" b="1" dirty="0">
                <a:solidFill>
                  <a:srgbClr val="0070C0"/>
                </a:solidFill>
              </a:rPr>
              <a:t>peter-fisch.eu</a:t>
            </a:r>
            <a:endParaRPr lang="en-GB" dirty="0"/>
          </a:p>
          <a:p>
            <a:pPr lvl="1"/>
            <a:endParaRPr lang="en-GB" dirty="0"/>
          </a:p>
          <a:p>
            <a:pPr algn="just"/>
            <a:r>
              <a:rPr lang="en-GB" sz="2400" dirty="0"/>
              <a:t>The content of this presentation does not reflect the official opinion of the European Union. Responsibility for the views expressed therein lies entirely with the author</a:t>
            </a:r>
            <a:r>
              <a:rPr lang="en-GB" sz="2400" dirty="0">
                <a:solidFill>
                  <a:schemeClr val="tx1"/>
                </a:solidFill>
              </a:rPr>
              <a:t> ... </a:t>
            </a:r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8435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7" y="370714"/>
            <a:ext cx="9523205" cy="1143000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FF0000"/>
                </a:solidFill>
              </a:rPr>
              <a:t>Open issues</a:t>
            </a:r>
            <a:br>
              <a:rPr lang="en-GB" sz="3600" dirty="0">
                <a:solidFill>
                  <a:srgbClr val="FF0000"/>
                </a:solidFill>
              </a:rPr>
            </a:br>
            <a:r>
              <a:rPr lang="en-GB" sz="3600" dirty="0">
                <a:solidFill>
                  <a:srgbClr val="FF0000"/>
                </a:solidFill>
              </a:rPr>
              <a:t>The price of success: no control groups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400" dirty="0"/>
              <a:t>Framework Programme is unique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Framework Programme involves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en-GB" dirty="0"/>
              <a:t>virtually all universities in Europe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en-GB" dirty="0"/>
              <a:t>virtually all Research and Technology Organisations</a:t>
            </a:r>
          </a:p>
          <a:p>
            <a:pPr lvl="1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en-GB" dirty="0"/>
              <a:t>almost all major European firms (active in R&amp;D)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Impossible to conceive adequate control groups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Impossible to “imagine European Research without the Framework Programmes” (Collaborative links, Networking)</a:t>
            </a:r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602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2276" y="336848"/>
            <a:ext cx="9396123" cy="1143000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FF0000"/>
                </a:solidFill>
              </a:rPr>
              <a:t>Open issues</a:t>
            </a:r>
            <a:br>
              <a:rPr lang="en-GB" sz="3600" dirty="0">
                <a:solidFill>
                  <a:srgbClr val="FF0000"/>
                </a:solidFill>
              </a:rPr>
            </a:br>
            <a:r>
              <a:rPr lang="en-GB" sz="3600" dirty="0">
                <a:solidFill>
                  <a:srgbClr val="FF0000"/>
                </a:solidFill>
              </a:rPr>
              <a:t>Data …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400" dirty="0"/>
              <a:t>Much improved data availability is a big step forward for evaluation work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“Big data” is likely to enlarge evaluation options even further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Important risk: </a:t>
            </a:r>
          </a:p>
          <a:p>
            <a:pPr marL="400050" lvl="1" indent="0">
              <a:lnSpc>
                <a:spcPct val="110000"/>
              </a:lnSpc>
              <a:buNone/>
            </a:pPr>
            <a:r>
              <a:rPr lang="en-GB" dirty="0"/>
              <a:t>Tendency to guide the analysis by data availability…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Risk of over-emphasising “tangible” and “countable” aspects while neglecting “intangible” effects		   (e.g. publications versus career paths)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Proper development of hypotheses replaced by quick data analysis (e.g. the logic comes from the data…) </a:t>
            </a:r>
            <a:r>
              <a:rPr lang="en-GB" i="1" dirty="0"/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7768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362248"/>
            <a:ext cx="9387656" cy="1143000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FF0000"/>
                </a:solidFill>
              </a:rPr>
              <a:t>Some critical questions</a:t>
            </a:r>
            <a:br>
              <a:rPr lang="en-GB" sz="3600" dirty="0">
                <a:solidFill>
                  <a:srgbClr val="FF0000"/>
                </a:solidFill>
              </a:rPr>
            </a:br>
            <a:r>
              <a:rPr lang="en-GB" sz="3600" dirty="0">
                <a:solidFill>
                  <a:srgbClr val="FF0000"/>
                </a:solidFill>
              </a:rPr>
              <a:t>Are we over-selling evaluation?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991544" y="1442535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dirty="0"/>
              <a:t>Public policy should be “evidence based”…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dirty="0"/>
              <a:t>Finding evidence is not so evident …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dirty="0"/>
              <a:t>Evaluations are highly welcome to deliver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4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dirty="0"/>
              <a:t>Are evaluations able to present all available evidence –            or are they searching for what they are expected to find?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dirty="0"/>
              <a:t>If evaluations are expected to deliver “!” -                                   do they still put sufficient “?”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dirty="0"/>
              <a:t>If a solid evaluation becomes “mission impossible” -                 will very preliminary findings be presented as final results …?</a:t>
            </a:r>
            <a:r>
              <a:rPr lang="en-GB" sz="2400" i="1" dirty="0"/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024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378495"/>
            <a:ext cx="9345323" cy="1143000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FF0000"/>
                </a:solidFill>
              </a:rPr>
              <a:t>Some critical questions</a:t>
            </a:r>
            <a:br>
              <a:rPr lang="en-GB" sz="3600" dirty="0">
                <a:solidFill>
                  <a:srgbClr val="FF0000"/>
                </a:solidFill>
              </a:rPr>
            </a:br>
            <a:r>
              <a:rPr lang="en-GB" sz="3600" dirty="0">
                <a:solidFill>
                  <a:srgbClr val="FF0000"/>
                </a:solidFill>
              </a:rPr>
              <a:t>Do we understand impact?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991544" y="1521495"/>
            <a:ext cx="7939856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Maximising “impact” is at the core of policy making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Impact is a very powerful theoretical concept …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Difficult to operationalise in practice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Tendency to reduce “impact” to those effects which are more easily to grasp…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Short term rather than long term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Tangibles rather than intangibles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Intended rather than unintended effects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…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Risk to miss out the essential parts … </a:t>
            </a:r>
            <a:r>
              <a:rPr lang="en-GB" sz="2400" i="1" dirty="0"/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9945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4544" y="379181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FF0000"/>
                </a:solidFill>
              </a:rPr>
              <a:t>Some critical questions</a:t>
            </a:r>
            <a:br>
              <a:rPr lang="en-GB" sz="3600" dirty="0">
                <a:solidFill>
                  <a:srgbClr val="FF0000"/>
                </a:solidFill>
              </a:rPr>
            </a:br>
            <a:r>
              <a:rPr lang="en-GB" sz="3600" dirty="0">
                <a:solidFill>
                  <a:srgbClr val="FF0000"/>
                </a:solidFill>
              </a:rPr>
              <a:t>Do we understand impact?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40" y="1628776"/>
            <a:ext cx="6794947" cy="4525963"/>
          </a:xfrm>
        </p:spPr>
      </p:pic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269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de-DE" sz="3600" dirty="0">
                <a:solidFill>
                  <a:srgbClr val="FF33CC"/>
                </a:solidFill>
              </a:rPr>
              <a:t>Thanks</a:t>
            </a:r>
            <a:endParaRPr lang="de-DE" sz="4000" i="1" dirty="0">
              <a:solidFill>
                <a:srgbClr val="FF33CC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de-DE" sz="22200" dirty="0"/>
              <a:t>    ? !</a:t>
            </a:r>
          </a:p>
          <a:p>
            <a:pPr algn="r">
              <a:lnSpc>
                <a:spcPct val="110000"/>
              </a:lnSpc>
              <a:buNone/>
            </a:pPr>
            <a:r>
              <a:rPr lang="de-DE" sz="3200" dirty="0"/>
              <a:t>Contact: mail@peter-fisch.eu</a:t>
            </a:r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40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FF33CC"/>
                </a:solidFill>
              </a:rPr>
              <a:t>Overview</a:t>
            </a:r>
            <a:endParaRPr lang="en-GB" sz="3600" i="1" dirty="0">
              <a:solidFill>
                <a:srgbClr val="FF33CC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703512" y="1600201"/>
            <a:ext cx="8507288" cy="45259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Introducing the Framework Programme</a:t>
            </a:r>
          </a:p>
          <a:p>
            <a:pPr lvl="1"/>
            <a:r>
              <a:rPr lang="en-GB" sz="2800" b="1" dirty="0">
                <a:solidFill>
                  <a:srgbClr val="0070C0"/>
                </a:solidFill>
              </a:rPr>
              <a:t>Some basic facts and figures</a:t>
            </a:r>
          </a:p>
          <a:p>
            <a:pPr lvl="1"/>
            <a:endParaRPr lang="en-GB" sz="2800" b="1" dirty="0">
              <a:solidFill>
                <a:srgbClr val="0070C0"/>
              </a:solidFill>
            </a:endParaRPr>
          </a:p>
          <a:p>
            <a:r>
              <a:rPr lang="en-GB" sz="3200" b="1" dirty="0">
                <a:solidFill>
                  <a:srgbClr val="FFC000"/>
                </a:solidFill>
              </a:rPr>
              <a:t>Evolution of FP evaluation </a:t>
            </a:r>
          </a:p>
          <a:p>
            <a:pPr lvl="1"/>
            <a:r>
              <a:rPr lang="en-GB" sz="2800" b="1" dirty="0">
                <a:solidFill>
                  <a:srgbClr val="FFC000"/>
                </a:solidFill>
              </a:rPr>
              <a:t>Some examples for impressive progress made</a:t>
            </a:r>
          </a:p>
          <a:p>
            <a:pPr lvl="1"/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3200" b="1" dirty="0">
                <a:solidFill>
                  <a:srgbClr val="FF0000"/>
                </a:solidFill>
              </a:rPr>
              <a:t>Open issues</a:t>
            </a:r>
          </a:p>
          <a:p>
            <a:pPr lvl="1"/>
            <a:r>
              <a:rPr lang="en-GB" sz="2800" b="1" dirty="0">
                <a:solidFill>
                  <a:srgbClr val="FF0000"/>
                </a:solidFill>
              </a:rPr>
              <a:t>Some hints at unsolved problems and current risks</a:t>
            </a:r>
          </a:p>
          <a:p>
            <a:pPr>
              <a:buNone/>
            </a:pPr>
            <a:endParaRPr lang="en-GB" sz="2600" b="1" dirty="0">
              <a:solidFill>
                <a:srgbClr val="FFC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24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7066" y="387649"/>
            <a:ext cx="9812867" cy="1143000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0070C0"/>
                </a:solidFill>
              </a:rPr>
              <a:t>Introducing Framework Programmes</a:t>
            </a:r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0070C0"/>
                </a:solidFill>
              </a:rPr>
              <a:t>Basic Facts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991544" y="1403649"/>
            <a:ext cx="8229600" cy="47511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Largest multi-national research funding scheme worldwide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Support for projects (3 to 7 years), no institutional funding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Mainly top-down agenda for eligible research themes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Selection criteria: 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Excellence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Relevance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Management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Selection based on external independent evaluators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Fierce competition, success rate down to 10%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No national quota, large inequalities between Member States </a:t>
            </a:r>
            <a:endParaRPr lang="en-GB" sz="2400" i="1" dirty="0"/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98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345315"/>
            <a:ext cx="9353789" cy="1143000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0070C0"/>
                </a:solidFill>
              </a:rPr>
              <a:t>Introducing Framework Programmes</a:t>
            </a:r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0070C0"/>
                </a:solidFill>
              </a:rPr>
              <a:t>History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991544" y="1403649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1984 – 1994 	FP1 to FP3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en-GB" sz="2400" dirty="0"/>
              <a:t>Political ambition (EURATOM) + Industrial policy (ESPRIT)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1994 - 2002 	FP4 and FP5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en-GB" sz="2400" dirty="0"/>
              <a:t>Full range of disciplines, incl. social sciences and humanities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2002 – 2006 	FP6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en-GB" sz="2400" dirty="0"/>
              <a:t>Very ambitious aim: Structuring the European Research Area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2006 – 2013 	FP7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en-GB" sz="2400" dirty="0"/>
              <a:t>Basic research through European Research Council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2014 – 2020 	Horizon 2020</a:t>
            </a:r>
          </a:p>
          <a:p>
            <a:pPr>
              <a:lnSpc>
                <a:spcPct val="100000"/>
              </a:lnSpc>
              <a:buFont typeface="Symbol" panose="05050102010706020507" pitchFamily="18" charset="2"/>
              <a:buChar char="-"/>
            </a:pPr>
            <a:r>
              <a:rPr lang="en-GB" sz="2400" dirty="0"/>
              <a:t>Linking research and innovation</a:t>
            </a:r>
            <a:endParaRPr lang="en-GB" sz="2400" i="1" dirty="0"/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076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7676" y="336848"/>
            <a:ext cx="9379189" cy="1143000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0070C0"/>
                </a:solidFill>
              </a:rPr>
              <a:t>Introducing Framework Programmes</a:t>
            </a:r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0070C0"/>
                </a:solidFill>
              </a:rPr>
              <a:t>Funding</a:t>
            </a:r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  <p:pic>
        <p:nvPicPr>
          <p:cNvPr id="5" name="Inhaltsplatzhalter 4" descr="2020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9849" y="1628776"/>
            <a:ext cx="695452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9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345314"/>
            <a:ext cx="9379189" cy="1143000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0070C0"/>
                </a:solidFill>
              </a:rPr>
              <a:t>Introducing Framework Programmes</a:t>
            </a:r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0070C0"/>
                </a:solidFill>
              </a:rPr>
              <a:t>FP7 Snapshot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400" dirty="0"/>
              <a:t>136.000 proposals involving 600.000 applicants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25.000 projects funded, involving 130.000 participants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19% average success rate 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1.7 million € average EU funding per project</a:t>
            </a:r>
          </a:p>
          <a:p>
            <a:pPr>
              <a:lnSpc>
                <a:spcPct val="110000"/>
              </a:lnSpc>
            </a:pP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dirty="0"/>
              <a:t>Distribution by type of organisation: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dirty="0"/>
              <a:t>44% Higher Education (“Universities”)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dirty="0"/>
              <a:t>27% Research Organisations (Max-Planck, CNRS, …)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dirty="0"/>
              <a:t>25% Private companies (“Industry”)</a:t>
            </a:r>
            <a:endParaRPr lang="en-GB" i="1" dirty="0"/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88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370714"/>
            <a:ext cx="9379189" cy="1143000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FFC000"/>
                </a:solidFill>
              </a:rPr>
              <a:t>Evolution of FP Evaluation</a:t>
            </a:r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FFC000"/>
                </a:solidFill>
              </a:rPr>
              <a:t>Key Developments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400" dirty="0"/>
              <a:t>Massive change in size and scope of FPs over three decades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Substantive development of the evaluation approach …</a:t>
            </a:r>
          </a:p>
          <a:p>
            <a:pPr>
              <a:lnSpc>
                <a:spcPct val="110000"/>
              </a:lnSpc>
            </a:pPr>
            <a:endParaRPr lang="en-GB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/>
              <a:t>Four key developments highlighted here: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GB" sz="2400" i="1" dirty="0"/>
              <a:t>From feelings to facts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GB" sz="2400" i="1" dirty="0"/>
              <a:t>From assumptions to intervention logic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GB" sz="2400" i="1" dirty="0"/>
              <a:t>From campaigns to a system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GB" sz="2400" i="1" dirty="0"/>
              <a:t>From isolation to integration</a:t>
            </a:r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61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370714"/>
            <a:ext cx="9387656" cy="1143000"/>
          </a:xfrm>
        </p:spPr>
        <p:txBody>
          <a:bodyPr>
            <a:noAutofit/>
          </a:bodyPr>
          <a:lstStyle/>
          <a:p>
            <a:pPr algn="r"/>
            <a:r>
              <a:rPr lang="en-GB" sz="3600" dirty="0">
                <a:solidFill>
                  <a:srgbClr val="FFC000"/>
                </a:solidFill>
              </a:rPr>
              <a:t>Evolution of FP Evaluation</a:t>
            </a:r>
            <a:br>
              <a:rPr lang="en-GB" sz="36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FFC000"/>
                </a:solidFill>
              </a:rPr>
              <a:t>1. From feelings to facts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1991544" y="1628801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400" dirty="0"/>
              <a:t>From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Hand-full of individual evaluators (“amateurs”)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Asked to give their opinion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Based on interviews and anecdotal/accidental information</a:t>
            </a:r>
          </a:p>
          <a:p>
            <a:pPr lvl="1"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sz="2400" dirty="0"/>
              <a:t>To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Professional evaluation studies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Focus on analytical methodologies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Broad evidence base (Project data, outputs, …)</a:t>
            </a:r>
          </a:p>
        </p:txBody>
      </p:sp>
      <p:sp>
        <p:nvSpPr>
          <p:cNvPr id="4" name="Rechteck 3"/>
          <p:cNvSpPr/>
          <p:nvPr/>
        </p:nvSpPr>
        <p:spPr>
          <a:xfrm>
            <a:off x="1775521" y="616530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Helvetica" pitchFamily="34" charset="0"/>
              </a:rPr>
              <a:t>peter-fisch.eu</a:t>
            </a:r>
            <a:r>
              <a:rPr lang="de-DE" b="1" dirty="0">
                <a:latin typeface="Helvetic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7249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</Words>
  <Application>Microsoft Office PowerPoint</Application>
  <PresentationFormat>Breitbild</PresentationFormat>
  <Paragraphs>232</Paragraphs>
  <Slides>25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Symbol</vt:lpstr>
      <vt:lpstr>Wingdings</vt:lpstr>
      <vt:lpstr>Office Theme</vt:lpstr>
      <vt:lpstr>PowerPoint-Präsentation</vt:lpstr>
      <vt:lpstr>Intro</vt:lpstr>
      <vt:lpstr>Overview</vt:lpstr>
      <vt:lpstr>Introducing Framework Programmes Basic Facts</vt:lpstr>
      <vt:lpstr>Introducing Framework Programmes History</vt:lpstr>
      <vt:lpstr>Introducing Framework Programmes Funding</vt:lpstr>
      <vt:lpstr>Introducing Framework Programmes FP7 Snapshot</vt:lpstr>
      <vt:lpstr>Evolution of FP Evaluation Key Developments</vt:lpstr>
      <vt:lpstr>Evolution of FP Evaluation 1. From feelings to facts</vt:lpstr>
      <vt:lpstr>Evolution of FP Evaluation 2. From assumptions to intervention logic</vt:lpstr>
      <vt:lpstr>Evolution of FP Evaluation 3. From campaigns to a system</vt:lpstr>
      <vt:lpstr>Evolution of FP Evaluation 4. From isolation to integration</vt:lpstr>
      <vt:lpstr>Open issues </vt:lpstr>
      <vt:lpstr>Open issues Time lines…</vt:lpstr>
      <vt:lpstr>Open issues Study on Long-Term Impact (1)</vt:lpstr>
      <vt:lpstr>PowerPoint-Präsentation</vt:lpstr>
      <vt:lpstr>Open issues How to capture longer term footprint?</vt:lpstr>
      <vt:lpstr>Open issues How to capture longer term footprint?</vt:lpstr>
      <vt:lpstr>Open issues How to capture longer term footprint?</vt:lpstr>
      <vt:lpstr>Open issues The price of success: no control groups</vt:lpstr>
      <vt:lpstr>Open issues Data …</vt:lpstr>
      <vt:lpstr>Some critical questions Are we over-selling evaluation?</vt:lpstr>
      <vt:lpstr>Some critical questions Do we understand impact?</vt:lpstr>
      <vt:lpstr>Some critical questions Do we understand impact?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LT</dc:creator>
  <cp:lastModifiedBy>ms256934</cp:lastModifiedBy>
  <cp:revision>13</cp:revision>
  <dcterms:created xsi:type="dcterms:W3CDTF">2017-03-23T21:24:43Z</dcterms:created>
  <dcterms:modified xsi:type="dcterms:W3CDTF">2017-06-12T09:34:06Z</dcterms:modified>
</cp:coreProperties>
</file>